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65" r:id="rId5"/>
    <p:sldId id="266" r:id="rId6"/>
    <p:sldId id="267" r:id="rId7"/>
    <p:sldId id="268" r:id="rId8"/>
    <p:sldId id="279" r:id="rId9"/>
    <p:sldId id="263" r:id="rId10"/>
    <p:sldId id="264" r:id="rId11"/>
    <p:sldId id="280" r:id="rId12"/>
    <p:sldId id="259" r:id="rId13"/>
    <p:sldId id="270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81" r:id="rId2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56" autoAdjust="0"/>
    <p:restoredTop sz="94660" autoAdjust="0"/>
  </p:normalViewPr>
  <p:slideViewPr>
    <p:cSldViewPr snapToGrid="0">
      <p:cViewPr varScale="1">
        <p:scale>
          <a:sx n="73" d="100"/>
          <a:sy n="73" d="100"/>
        </p:scale>
        <p:origin x="-582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606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style val="18"/>
  <c:chart>
    <c:title>
      <c:layout/>
      <c:txPr>
        <a:bodyPr/>
        <a:lstStyle/>
        <a:p>
          <a:pPr>
            <a:defRPr lang="es-ES"/>
          </a:pPr>
          <a:endParaRPr lang="fr-FR"/>
        </a:p>
      </c:txPr>
    </c:title>
    <c:plotArea>
      <c:layout/>
      <c:pie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Communication</c:v>
                </c:pt>
              </c:strCache>
            </c:strRef>
          </c:tx>
          <c:cat>
            <c:strRef>
              <c:f>Hoja1!$A$2:$A$4</c:f>
              <c:strCache>
                <c:ptCount val="3"/>
                <c:pt idx="0">
                  <c:v>ce que nous disons</c:v>
                </c:pt>
                <c:pt idx="1">
                  <c:v>comme on dit</c:v>
                </c:pt>
                <c:pt idx="2">
                  <c:v>langage non verbal et apparence physique</c:v>
                </c:pt>
              </c:strCache>
            </c:strRef>
          </c:cat>
          <c:val>
            <c:numRef>
              <c:f>Hoja1!$B$2:$B$4</c:f>
              <c:numCache>
                <c:formatCode>0%</c:formatCode>
                <c:ptCount val="3"/>
                <c:pt idx="0">
                  <c:v>7.0000000000000034E-2</c:v>
                </c:pt>
                <c:pt idx="1">
                  <c:v>0.38000000000000012</c:v>
                </c:pt>
                <c:pt idx="2">
                  <c:v>0.55000000000000004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CDA-4BEE-B999-06CFD689A160}"/>
            </c:ext>
          </c:extLst>
        </c:ser>
        <c:firstSliceAng val="0"/>
      </c:pieChart>
    </c:plotArea>
    <c:legend>
      <c:legendPos val="r"/>
      <c:layout/>
      <c:txPr>
        <a:bodyPr/>
        <a:lstStyle/>
        <a:p>
          <a:pPr>
            <a:defRPr lang="es-ES"/>
          </a:pPr>
          <a:endParaRPr lang="fr-FR"/>
        </a:p>
      </c:txPr>
    </c:legend>
    <c:plotVisOnly val="1"/>
    <c:dispBlanksAs val="zero"/>
  </c:chart>
  <c:txPr>
    <a:bodyPr/>
    <a:lstStyle/>
    <a:p>
      <a:pPr>
        <a:defRPr sz="1800"/>
      </a:pPr>
      <a:endParaRPr lang="fr-FR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EAC13-77CD-41CD-A7CB-4564E80FDDF1}" type="datetimeFigureOut">
              <a:rPr lang="es-ES" smtClean="0"/>
              <a:pPr/>
              <a:t>12/03/2018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5F30F-B766-4B8D-9D99-709347999CDC}" type="slidenum">
              <a:rPr lang="es-ES" smtClean="0"/>
              <a:pPr/>
              <a:t>‹N°›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1976753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EAC13-77CD-41CD-A7CB-4564E80FDDF1}" type="datetimeFigureOut">
              <a:rPr lang="es-ES" smtClean="0"/>
              <a:pPr/>
              <a:t>12/03/2018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5F30F-B766-4B8D-9D99-709347999CDC}" type="slidenum">
              <a:rPr lang="es-ES" smtClean="0"/>
              <a:pPr/>
              <a:t>‹N°›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2450150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EAC13-77CD-41CD-A7CB-4564E80FDDF1}" type="datetimeFigureOut">
              <a:rPr lang="es-ES" smtClean="0"/>
              <a:pPr/>
              <a:t>12/03/2018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5F30F-B766-4B8D-9D99-709347999CDC}" type="slidenum">
              <a:rPr lang="es-ES" smtClean="0"/>
              <a:pPr/>
              <a:t>‹N°›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1704204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EAC13-77CD-41CD-A7CB-4564E80FDDF1}" type="datetimeFigureOut">
              <a:rPr lang="es-ES" smtClean="0"/>
              <a:pPr/>
              <a:t>12/03/2018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5F30F-B766-4B8D-9D99-709347999CDC}" type="slidenum">
              <a:rPr lang="es-ES" smtClean="0"/>
              <a:pPr/>
              <a:t>‹N°›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385880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EAC13-77CD-41CD-A7CB-4564E80FDDF1}" type="datetimeFigureOut">
              <a:rPr lang="es-ES" smtClean="0"/>
              <a:pPr/>
              <a:t>12/03/2018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5F30F-B766-4B8D-9D99-709347999CDC}" type="slidenum">
              <a:rPr lang="es-ES" smtClean="0"/>
              <a:pPr/>
              <a:t>‹N°›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2926411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EAC13-77CD-41CD-A7CB-4564E80FDDF1}" type="datetimeFigureOut">
              <a:rPr lang="es-ES" smtClean="0"/>
              <a:pPr/>
              <a:t>12/03/2018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5F30F-B766-4B8D-9D99-709347999CDC}" type="slidenum">
              <a:rPr lang="es-ES" smtClean="0"/>
              <a:pPr/>
              <a:t>‹N°›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1906026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EAC13-77CD-41CD-A7CB-4564E80FDDF1}" type="datetimeFigureOut">
              <a:rPr lang="es-ES" smtClean="0"/>
              <a:pPr/>
              <a:t>12/03/2018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5F30F-B766-4B8D-9D99-709347999CDC}" type="slidenum">
              <a:rPr lang="es-ES" smtClean="0"/>
              <a:pPr/>
              <a:t>‹N°›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674373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EAC13-77CD-41CD-A7CB-4564E80FDDF1}" type="datetimeFigureOut">
              <a:rPr lang="es-ES" smtClean="0"/>
              <a:pPr/>
              <a:t>12/03/2018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5F30F-B766-4B8D-9D99-709347999CDC}" type="slidenum">
              <a:rPr lang="es-ES" smtClean="0"/>
              <a:pPr/>
              <a:t>‹N°›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3007574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EAC13-77CD-41CD-A7CB-4564E80FDDF1}" type="datetimeFigureOut">
              <a:rPr lang="es-ES" smtClean="0"/>
              <a:pPr/>
              <a:t>12/03/2018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5F30F-B766-4B8D-9D99-709347999CDC}" type="slidenum">
              <a:rPr lang="es-ES" smtClean="0"/>
              <a:pPr/>
              <a:t>‹N°›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2222389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EAC13-77CD-41CD-A7CB-4564E80FDDF1}" type="datetimeFigureOut">
              <a:rPr lang="es-ES" smtClean="0"/>
              <a:pPr/>
              <a:t>12/03/2018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5F30F-B766-4B8D-9D99-709347999CDC}" type="slidenum">
              <a:rPr lang="es-ES" smtClean="0"/>
              <a:pPr/>
              <a:t>‹N°›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432136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EAC13-77CD-41CD-A7CB-4564E80FDDF1}" type="datetimeFigureOut">
              <a:rPr lang="es-ES" smtClean="0"/>
              <a:pPr/>
              <a:t>12/03/2018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5F30F-B766-4B8D-9D99-709347999CDC}" type="slidenum">
              <a:rPr lang="es-ES" smtClean="0"/>
              <a:pPr/>
              <a:t>‹N°›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3816321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6EAC13-77CD-41CD-A7CB-4564E80FDDF1}" type="datetimeFigureOut">
              <a:rPr lang="es-ES" smtClean="0"/>
              <a:pPr/>
              <a:t>12/03/2018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5F30F-B766-4B8D-9D99-709347999CDC}" type="slidenum">
              <a:rPr lang="es-ES" smtClean="0"/>
              <a:pPr/>
              <a:t>‹N°›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3636165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llustration gratuite: Emploi, &lt;strong&gt;Travail&lt;/strong&gt;, Homme D'Affaires ...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288" y="3460242"/>
            <a:ext cx="5102921" cy="1695658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93963" y="399301"/>
            <a:ext cx="6514408" cy="1030633"/>
          </a:xfrm>
        </p:spPr>
        <p:txBody>
          <a:bodyPr/>
          <a:lstStyle/>
          <a:p>
            <a:r>
              <a:rPr lang="es-ES" dirty="0" smtClean="0"/>
              <a:t>EMPLOYABILITÉ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16182" y="2518757"/>
            <a:ext cx="5558443" cy="3162993"/>
          </a:xfrm>
        </p:spPr>
        <p:txBody>
          <a:bodyPr/>
          <a:lstStyle/>
          <a:p>
            <a:pPr algn="l"/>
            <a:r>
              <a:rPr lang="es-ES" b="1" dirty="0" smtClean="0"/>
              <a:t>Concept</a:t>
            </a:r>
          </a:p>
          <a:p>
            <a:pPr algn="l"/>
            <a:r>
              <a:rPr lang="es-ES" b="1" dirty="0" err="1" smtClean="0"/>
              <a:t>Importance</a:t>
            </a:r>
            <a:endParaRPr lang="es-ES" b="1" dirty="0" smtClean="0"/>
          </a:p>
          <a:p>
            <a:pPr algn="l"/>
            <a:r>
              <a:rPr lang="es-ES" b="1" dirty="0" err="1" smtClean="0"/>
              <a:t>L´employabilité</a:t>
            </a:r>
            <a:r>
              <a:rPr lang="es-ES" b="1" dirty="0" smtClean="0"/>
              <a:t> </a:t>
            </a:r>
            <a:r>
              <a:rPr lang="es-ES" b="1" dirty="0" smtClean="0"/>
              <a:t>et </a:t>
            </a:r>
            <a:r>
              <a:rPr lang="es-ES" b="1" dirty="0" err="1" smtClean="0"/>
              <a:t>l´image</a:t>
            </a:r>
            <a:r>
              <a:rPr lang="es-ES" b="1" dirty="0" smtClean="0"/>
              <a:t> </a:t>
            </a:r>
            <a:r>
              <a:rPr lang="es-ES" b="1" dirty="0" err="1"/>
              <a:t>personnelle</a:t>
            </a:r>
            <a:r>
              <a:rPr lang="es-ES" b="1" dirty="0" smtClean="0"/>
              <a:t>.</a:t>
            </a:r>
            <a:endParaRPr lang="es-ES" b="1" dirty="0"/>
          </a:p>
        </p:txBody>
      </p:sp>
      <p:pic>
        <p:nvPicPr>
          <p:cNvPr id="1026" name="Picture 2" descr="http://e-val.uae.ma/images/e-val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616" y="314542"/>
            <a:ext cx="2687320" cy="1200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ítulo 1"/>
          <p:cNvSpPr txBox="1">
            <a:spLocks/>
          </p:cNvSpPr>
          <p:nvPr/>
        </p:nvSpPr>
        <p:spPr>
          <a:xfrm>
            <a:off x="9875520" y="6068292"/>
            <a:ext cx="1870134" cy="5763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b="1" dirty="0" smtClean="0"/>
              <a:t>Sánchez, José. </a:t>
            </a:r>
          </a:p>
          <a:p>
            <a:r>
              <a:rPr lang="en-US" sz="1400" b="1" dirty="0" smtClean="0"/>
              <a:t> Serrano, César.</a:t>
            </a:r>
            <a:endParaRPr lang="es-ES" sz="1400" b="1" dirty="0"/>
          </a:p>
        </p:txBody>
      </p:sp>
    </p:spTree>
    <p:extLst>
      <p:ext uri="{BB962C8B-B14F-4D97-AF65-F5344CB8AC3E}">
        <p14:creationId xmlns="" xmlns:p14="http://schemas.microsoft.com/office/powerpoint/2010/main" val="409533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23456" y="3735382"/>
            <a:ext cx="4979324" cy="2273532"/>
          </a:xfrm>
        </p:spPr>
        <p:txBody>
          <a:bodyPr/>
          <a:lstStyle/>
          <a:p>
            <a:pPr algn="l"/>
            <a:r>
              <a:rPr lang="es-ES" b="1" dirty="0" err="1" smtClean="0">
                <a:solidFill>
                  <a:srgbClr val="FF0000"/>
                </a:solidFill>
              </a:rPr>
              <a:t>Importance</a:t>
            </a:r>
            <a:endParaRPr lang="es-ES" b="1" dirty="0" smtClean="0">
              <a:solidFill>
                <a:srgbClr val="FF0000"/>
              </a:solidFill>
            </a:endParaRPr>
          </a:p>
          <a:p>
            <a:pPr lvl="1" algn="just"/>
            <a:r>
              <a:rPr lang="fr-FR" dirty="0" smtClean="0"/>
              <a:t>L’employabilité peut-être </a:t>
            </a:r>
            <a:r>
              <a:rPr lang="fr-FR" dirty="0" smtClean="0"/>
              <a:t>à réduire ou à briser la « division dysfonctionnelle » entre la population active et la population </a:t>
            </a:r>
            <a:r>
              <a:rPr lang="fr-FR" dirty="0" smtClean="0"/>
              <a:t>au chômage </a:t>
            </a:r>
            <a:r>
              <a:rPr lang="fr-FR" dirty="0" smtClean="0"/>
              <a:t>(</a:t>
            </a:r>
            <a:r>
              <a:rPr lang="es-ES" dirty="0"/>
              <a:t>OECD (1994a, </a:t>
            </a:r>
            <a:r>
              <a:rPr lang="es-ES" dirty="0" smtClean="0"/>
              <a:t>1994b)</a:t>
            </a:r>
            <a:r>
              <a:rPr lang="fr-FR" dirty="0" smtClean="0"/>
              <a:t>.</a:t>
            </a:r>
            <a:endParaRPr lang="es-ES" dirty="0"/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8210939" y="6008914"/>
            <a:ext cx="3897935" cy="78535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1200" b="1" dirty="0" smtClean="0"/>
              <a:t>OECD (ORGANISATION FOR ECONOMIC COOPERATION AND DEVELOPMENT) (1994a) The OECD Jobs Study: Evidence and Explanations. Paris: OECD.</a:t>
            </a:r>
          </a:p>
          <a:p>
            <a:pPr algn="just"/>
            <a:r>
              <a:rPr lang="en-US" sz="1200" b="1" dirty="0" smtClean="0"/>
              <a:t>OECD (1994b) New Orientations for Social Policy. Paris: OECD.</a:t>
            </a:r>
            <a:endParaRPr lang="es-ES" sz="1200" b="1" dirty="0"/>
          </a:p>
        </p:txBody>
      </p:sp>
      <p:sp>
        <p:nvSpPr>
          <p:cNvPr id="5" name="Título 1"/>
          <p:cNvSpPr>
            <a:spLocks noGrp="1"/>
          </p:cNvSpPr>
          <p:nvPr>
            <p:ph type="ctrTitle"/>
          </p:nvPr>
        </p:nvSpPr>
        <p:spPr>
          <a:xfrm>
            <a:off x="193963" y="399301"/>
            <a:ext cx="6514408" cy="1030633"/>
          </a:xfrm>
        </p:spPr>
        <p:txBody>
          <a:bodyPr/>
          <a:lstStyle/>
          <a:p>
            <a:r>
              <a:rPr lang="es-ES" dirty="0" smtClean="0"/>
              <a:t>EMPLOYABILITÉ</a:t>
            </a:r>
            <a:endParaRPr lang="es-ES" dirty="0"/>
          </a:p>
        </p:txBody>
      </p:sp>
      <p:pic>
        <p:nvPicPr>
          <p:cNvPr id="6" name="Picture 2" descr="http://e-val.uae.ma/images/e-val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616" y="314542"/>
            <a:ext cx="2687320" cy="1200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n 1" descr="A stubbornly persistent illusion: The &lt;strong&gt;importance&lt;/strong&gt; of five ..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8371" y="3441468"/>
            <a:ext cx="4532110" cy="20431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1325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16182" y="3017520"/>
            <a:ext cx="5259185" cy="2664230"/>
          </a:xfrm>
        </p:spPr>
        <p:txBody>
          <a:bodyPr/>
          <a:lstStyle/>
          <a:p>
            <a:pPr algn="l"/>
            <a:r>
              <a:rPr lang="es-ES" dirty="0" smtClean="0"/>
              <a:t>Concept</a:t>
            </a:r>
          </a:p>
          <a:p>
            <a:pPr algn="l"/>
            <a:r>
              <a:rPr lang="es-ES" dirty="0" err="1" smtClean="0"/>
              <a:t>Importance</a:t>
            </a:r>
            <a:endParaRPr lang="es-ES" dirty="0" smtClean="0"/>
          </a:p>
          <a:p>
            <a:pPr algn="l"/>
            <a:r>
              <a:rPr lang="es-ES" b="1" dirty="0" err="1" smtClean="0">
                <a:solidFill>
                  <a:srgbClr val="FF0000"/>
                </a:solidFill>
              </a:rPr>
              <a:t>L´employabilité</a:t>
            </a:r>
            <a:r>
              <a:rPr lang="es-ES" b="1" dirty="0" smtClean="0">
                <a:solidFill>
                  <a:srgbClr val="FF0000"/>
                </a:solidFill>
              </a:rPr>
              <a:t> </a:t>
            </a:r>
            <a:r>
              <a:rPr lang="es-ES" b="1" dirty="0" smtClean="0">
                <a:solidFill>
                  <a:srgbClr val="FF0000"/>
                </a:solidFill>
              </a:rPr>
              <a:t>et </a:t>
            </a:r>
            <a:r>
              <a:rPr lang="es-ES" b="1" dirty="0" err="1" smtClean="0">
                <a:solidFill>
                  <a:srgbClr val="FF0000"/>
                </a:solidFill>
              </a:rPr>
              <a:t>l´image</a:t>
            </a:r>
            <a:r>
              <a:rPr lang="es-ES" b="1" dirty="0" smtClean="0">
                <a:solidFill>
                  <a:srgbClr val="FF0000"/>
                </a:solidFill>
              </a:rPr>
              <a:t> </a:t>
            </a:r>
            <a:r>
              <a:rPr lang="es-ES" b="1" dirty="0" err="1">
                <a:solidFill>
                  <a:srgbClr val="FF0000"/>
                </a:solidFill>
              </a:rPr>
              <a:t>personnelle</a:t>
            </a:r>
            <a:r>
              <a:rPr lang="es-ES" b="1" dirty="0" smtClean="0">
                <a:solidFill>
                  <a:srgbClr val="FF0000"/>
                </a:solidFill>
              </a:rPr>
              <a:t>.</a:t>
            </a:r>
            <a:endParaRPr lang="es-ES" b="1" dirty="0">
              <a:solidFill>
                <a:srgbClr val="FF0000"/>
              </a:solidFill>
            </a:endParaRPr>
          </a:p>
        </p:txBody>
      </p:sp>
      <p:sp>
        <p:nvSpPr>
          <p:cNvPr id="4" name="Título 1"/>
          <p:cNvSpPr>
            <a:spLocks noGrp="1"/>
          </p:cNvSpPr>
          <p:nvPr>
            <p:ph type="ctrTitle"/>
          </p:nvPr>
        </p:nvSpPr>
        <p:spPr>
          <a:xfrm>
            <a:off x="193963" y="399301"/>
            <a:ext cx="6514408" cy="1030633"/>
          </a:xfrm>
        </p:spPr>
        <p:txBody>
          <a:bodyPr/>
          <a:lstStyle/>
          <a:p>
            <a:r>
              <a:rPr lang="es-ES" dirty="0" smtClean="0"/>
              <a:t>EMPLOYABILITÉ</a:t>
            </a:r>
            <a:endParaRPr lang="es-ES" dirty="0"/>
          </a:p>
        </p:txBody>
      </p:sp>
      <p:pic>
        <p:nvPicPr>
          <p:cNvPr id="5" name="Picture 2" descr="http://e-val.uae.ma/images/e-val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616" y="314542"/>
            <a:ext cx="2687320" cy="1200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 descr="Como Hacer un &lt;strong&gt;Esquema&lt;/strong&gt; en Word Sin Pillarte los Dedos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617" y="2520835"/>
            <a:ext cx="3178233" cy="19832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1016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16182" y="2518757"/>
            <a:ext cx="4610793" cy="3162993"/>
          </a:xfrm>
        </p:spPr>
        <p:txBody>
          <a:bodyPr/>
          <a:lstStyle/>
          <a:p>
            <a:pPr algn="l"/>
            <a:r>
              <a:rPr lang="es-ES" b="1" dirty="0" err="1" smtClean="0">
                <a:solidFill>
                  <a:srgbClr val="FF0000"/>
                </a:solidFill>
              </a:rPr>
              <a:t>L´employabilité</a:t>
            </a:r>
            <a:r>
              <a:rPr lang="es-ES" b="1" dirty="0" smtClean="0">
                <a:solidFill>
                  <a:srgbClr val="FF0000"/>
                </a:solidFill>
              </a:rPr>
              <a:t> </a:t>
            </a:r>
            <a:r>
              <a:rPr lang="es-ES" b="1" dirty="0" smtClean="0">
                <a:solidFill>
                  <a:srgbClr val="FF0000"/>
                </a:solidFill>
              </a:rPr>
              <a:t>des </a:t>
            </a:r>
            <a:r>
              <a:rPr lang="es-ES" b="1" dirty="0" err="1" smtClean="0">
                <a:solidFill>
                  <a:srgbClr val="FF0000"/>
                </a:solidFill>
              </a:rPr>
              <a:t>laureats</a:t>
            </a:r>
            <a:endParaRPr lang="es-ES" b="1" dirty="0" smtClean="0">
              <a:solidFill>
                <a:srgbClr val="FF0000"/>
              </a:solidFill>
            </a:endParaRPr>
          </a:p>
          <a:p>
            <a:pPr algn="l"/>
            <a:endParaRPr lang="es-ES" b="1" dirty="0" smtClean="0">
              <a:solidFill>
                <a:srgbClr val="FF0000"/>
              </a:solidFill>
            </a:endParaRPr>
          </a:p>
          <a:p>
            <a:pPr algn="l"/>
            <a:r>
              <a:rPr lang="es-ES" dirty="0" err="1" smtClean="0"/>
              <a:t>Employabilité</a:t>
            </a:r>
            <a:r>
              <a:rPr lang="es-ES" dirty="0" smtClean="0"/>
              <a:t> </a:t>
            </a:r>
            <a:r>
              <a:rPr lang="es-ES" dirty="0" smtClean="0"/>
              <a:t>et </a:t>
            </a:r>
            <a:r>
              <a:rPr lang="es-ES" dirty="0" err="1" smtClean="0"/>
              <a:t>image</a:t>
            </a:r>
            <a:r>
              <a:rPr lang="es-ES" dirty="0" smtClean="0"/>
              <a:t> </a:t>
            </a:r>
            <a:r>
              <a:rPr lang="es-ES" dirty="0" err="1" smtClean="0"/>
              <a:t>personnelle</a:t>
            </a:r>
            <a:r>
              <a:rPr lang="es-ES" dirty="0" smtClean="0"/>
              <a:t>.</a:t>
            </a:r>
          </a:p>
          <a:p>
            <a:pPr marL="342900" indent="-342900" algn="l">
              <a:buFontTx/>
              <a:buChar char="-"/>
            </a:pPr>
            <a:r>
              <a:rPr lang="es-ES" dirty="0" err="1" smtClean="0"/>
              <a:t>Identité</a:t>
            </a:r>
            <a:r>
              <a:rPr lang="es-ES" dirty="0" smtClean="0"/>
              <a:t>.</a:t>
            </a:r>
          </a:p>
          <a:p>
            <a:pPr marL="342900" indent="-342900" algn="l">
              <a:buFontTx/>
              <a:buChar char="-"/>
            </a:pPr>
            <a:r>
              <a:rPr lang="es-ES" dirty="0" err="1" smtClean="0"/>
              <a:t>Image</a:t>
            </a:r>
            <a:r>
              <a:rPr lang="es-ES" dirty="0" smtClean="0"/>
              <a:t>.</a:t>
            </a:r>
          </a:p>
          <a:p>
            <a:pPr marL="342900" indent="-342900" algn="l">
              <a:buFontTx/>
              <a:buChar char="-"/>
            </a:pPr>
            <a:r>
              <a:rPr lang="es-ES" dirty="0" err="1" smtClean="0"/>
              <a:t>Positionnement</a:t>
            </a:r>
            <a:r>
              <a:rPr lang="es-ES" dirty="0" smtClean="0"/>
              <a:t>.</a:t>
            </a:r>
          </a:p>
          <a:p>
            <a:pPr marL="342900" indent="-342900" algn="l">
              <a:buFontTx/>
              <a:buChar char="-"/>
            </a:pPr>
            <a:r>
              <a:rPr lang="es-ES" dirty="0" err="1" smtClean="0"/>
              <a:t>Réputation</a:t>
            </a:r>
            <a:r>
              <a:rPr lang="es-ES" dirty="0" smtClean="0"/>
              <a:t>.</a:t>
            </a:r>
            <a:endParaRPr lang="es-ES" dirty="0"/>
          </a:p>
        </p:txBody>
      </p:sp>
      <p:sp>
        <p:nvSpPr>
          <p:cNvPr id="4" name="Título 1"/>
          <p:cNvSpPr>
            <a:spLocks noGrp="1"/>
          </p:cNvSpPr>
          <p:nvPr>
            <p:ph type="ctrTitle"/>
          </p:nvPr>
        </p:nvSpPr>
        <p:spPr>
          <a:xfrm>
            <a:off x="193963" y="399301"/>
            <a:ext cx="6514408" cy="1030633"/>
          </a:xfrm>
        </p:spPr>
        <p:txBody>
          <a:bodyPr/>
          <a:lstStyle/>
          <a:p>
            <a:r>
              <a:rPr lang="es-ES" dirty="0" smtClean="0"/>
              <a:t>EMPLOYABILITÉ</a:t>
            </a:r>
            <a:endParaRPr lang="es-ES" dirty="0"/>
          </a:p>
        </p:txBody>
      </p:sp>
      <p:pic>
        <p:nvPicPr>
          <p:cNvPr id="5" name="Picture 2" descr="http://e-val.uae.ma/images/e-val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616" y="314542"/>
            <a:ext cx="2687320" cy="1200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n 1" descr="File:&lt;strong&gt;Graduado&lt;/strong&gt;.jpg - Wikimedia Common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8084" y="3403803"/>
            <a:ext cx="3079821" cy="22779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5461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55567" y="2876204"/>
            <a:ext cx="6468687" cy="3300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000" dirty="0" smtClean="0">
                <a:solidFill>
                  <a:srgbClr val="FF0000"/>
                </a:solidFill>
              </a:rPr>
              <a:t>Marque/</a:t>
            </a:r>
            <a:r>
              <a:rPr lang="es-ES" sz="2000" dirty="0" err="1" smtClean="0">
                <a:solidFill>
                  <a:srgbClr val="FF0000"/>
                </a:solidFill>
              </a:rPr>
              <a:t>image</a:t>
            </a:r>
            <a:r>
              <a:rPr lang="es-ES" sz="2000" dirty="0" smtClean="0">
                <a:solidFill>
                  <a:srgbClr val="FF0000"/>
                </a:solidFill>
              </a:rPr>
              <a:t> </a:t>
            </a:r>
            <a:r>
              <a:rPr lang="es-ES" sz="2000" dirty="0" err="1" smtClean="0">
                <a:solidFill>
                  <a:srgbClr val="FF0000"/>
                </a:solidFill>
              </a:rPr>
              <a:t>personnelle</a:t>
            </a:r>
            <a:r>
              <a:rPr lang="es-ES" sz="2000" dirty="0" smtClean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endParaRPr lang="es-ES" sz="2000" dirty="0"/>
          </a:p>
          <a:p>
            <a:pPr marL="0" indent="0">
              <a:buNone/>
            </a:pPr>
            <a:r>
              <a:rPr lang="fr-FR" sz="2000" dirty="0"/>
              <a:t>Comment nous voyez-vous?: Image.</a:t>
            </a:r>
            <a:br>
              <a:rPr lang="fr-FR" sz="2000" dirty="0"/>
            </a:br>
            <a:r>
              <a:rPr lang="fr-FR" sz="2000" dirty="0"/>
              <a:t/>
            </a:r>
            <a:br>
              <a:rPr lang="fr-FR" sz="2000" dirty="0"/>
            </a:br>
            <a:r>
              <a:rPr lang="fr-FR" sz="2000" dirty="0"/>
              <a:t>Comment voulons-nous être vus?: Positionnement.</a:t>
            </a:r>
            <a:br>
              <a:rPr lang="fr-FR" sz="2000" dirty="0"/>
            </a:br>
            <a:r>
              <a:rPr lang="fr-FR" sz="2000" dirty="0"/>
              <a:t/>
            </a:r>
            <a:br>
              <a:rPr lang="fr-FR" sz="2000" dirty="0"/>
            </a:br>
            <a:r>
              <a:rPr lang="fr-FR" sz="2000" dirty="0"/>
              <a:t>Voulons-nous qu'ils nous apprécient bien / mal?: Réputation.</a:t>
            </a:r>
            <a:br>
              <a:rPr lang="fr-FR" sz="2000" dirty="0"/>
            </a:br>
            <a:r>
              <a:rPr lang="fr-FR" sz="2000" dirty="0"/>
              <a:t/>
            </a:r>
            <a:br>
              <a:rPr lang="fr-FR" sz="2000" dirty="0"/>
            </a:br>
            <a:r>
              <a:rPr lang="fr-FR" sz="2000" dirty="0"/>
              <a:t>Objectif: Image = positionnement.</a:t>
            </a:r>
            <a:endParaRPr lang="es-ES" sz="2000" dirty="0"/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193963" y="399301"/>
            <a:ext cx="6514408" cy="10306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 smtClean="0"/>
              <a:t>EMPLOYABILITÉ</a:t>
            </a:r>
            <a:endParaRPr lang="es-ES" dirty="0"/>
          </a:p>
        </p:txBody>
      </p:sp>
      <p:pic>
        <p:nvPicPr>
          <p:cNvPr id="6" name="Picture 2" descr="http://e-val.uae.ma/images/e-val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616" y="314542"/>
            <a:ext cx="2687320" cy="1200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n 1" descr="Pronom &lt;strong&gt;personnel&lt;/strong&gt; — Wikipédi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8777" y="2542410"/>
            <a:ext cx="2800677" cy="323493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8395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2360815"/>
            <a:ext cx="10515600" cy="381614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" sz="2000" b="1" dirty="0" err="1" smtClean="0">
                <a:solidFill>
                  <a:srgbClr val="FF0000"/>
                </a:solidFill>
              </a:rPr>
              <a:t>Positionnement</a:t>
            </a:r>
            <a:r>
              <a:rPr lang="es-ES" sz="2000" b="1" dirty="0" smtClean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endParaRPr lang="es-ES" sz="2000" b="1" dirty="0">
              <a:solidFill>
                <a:srgbClr val="FF0000"/>
              </a:solidFill>
            </a:endParaRPr>
          </a:p>
          <a:p>
            <a:r>
              <a:rPr lang="es-ES" sz="2000" dirty="0"/>
              <a:t>Ariel: </a:t>
            </a:r>
            <a:r>
              <a:rPr lang="es-ES" sz="2000" dirty="0" smtClean="0"/>
              <a:t>lave plus </a:t>
            </a:r>
            <a:r>
              <a:rPr lang="es-ES" sz="2000" dirty="0" err="1" smtClean="0"/>
              <a:t>blanche</a:t>
            </a:r>
            <a:r>
              <a:rPr lang="es-ES" sz="2000" dirty="0" smtClean="0"/>
              <a:t>.</a:t>
            </a:r>
            <a:endParaRPr lang="es-ES_tradnl" sz="2000" dirty="0"/>
          </a:p>
          <a:p>
            <a:r>
              <a:rPr lang="es-ES" sz="2000" dirty="0"/>
              <a:t>Volvo: </a:t>
            </a:r>
            <a:r>
              <a:rPr lang="es-ES" sz="2000" dirty="0" err="1" smtClean="0"/>
              <a:t>securité</a:t>
            </a:r>
            <a:r>
              <a:rPr lang="es-ES" sz="2000" dirty="0" smtClean="0"/>
              <a:t>.</a:t>
            </a:r>
            <a:endParaRPr lang="es-ES_tradnl" sz="2000" dirty="0"/>
          </a:p>
          <a:p>
            <a:r>
              <a:rPr lang="es-ES" sz="2000" dirty="0"/>
              <a:t>Coca-Cola: </a:t>
            </a:r>
            <a:r>
              <a:rPr lang="es-ES" sz="2000" dirty="0" err="1" smtClean="0"/>
              <a:t>bonheur</a:t>
            </a:r>
            <a:r>
              <a:rPr lang="es-ES" sz="2000" dirty="0" smtClean="0"/>
              <a:t>.</a:t>
            </a:r>
            <a:endParaRPr lang="es-ES_tradnl" sz="2000" dirty="0"/>
          </a:p>
          <a:p>
            <a:r>
              <a:rPr lang="es-ES" sz="2000" dirty="0"/>
              <a:t>Frank Sinatra: La </a:t>
            </a:r>
            <a:r>
              <a:rPr lang="es-ES" sz="2000" dirty="0" err="1" smtClean="0"/>
              <a:t>Voix</a:t>
            </a:r>
            <a:r>
              <a:rPr lang="es-ES" sz="2000" dirty="0" smtClean="0"/>
              <a:t>.</a:t>
            </a:r>
            <a:endParaRPr lang="es-ES_tradnl" sz="2000" dirty="0"/>
          </a:p>
          <a:p>
            <a:r>
              <a:rPr lang="es-ES" sz="2000" dirty="0"/>
              <a:t>Rafael Nadal: </a:t>
            </a:r>
            <a:r>
              <a:rPr lang="es-ES" sz="2000" dirty="0" smtClean="0"/>
              <a:t>sport, </a:t>
            </a:r>
            <a:r>
              <a:rPr lang="es-ES" sz="2000" dirty="0" err="1" smtClean="0"/>
              <a:t>supération</a:t>
            </a:r>
            <a:r>
              <a:rPr lang="es-ES" sz="2000" dirty="0" smtClean="0"/>
              <a:t>.</a:t>
            </a:r>
            <a:endParaRPr lang="es-ES_tradnl" sz="2000" dirty="0"/>
          </a:p>
          <a:p>
            <a:r>
              <a:rPr lang="es-ES" sz="2000" dirty="0" smtClean="0"/>
              <a:t>Barak </a:t>
            </a:r>
            <a:r>
              <a:rPr lang="es-ES" sz="2000" dirty="0"/>
              <a:t>Obama?</a:t>
            </a:r>
            <a:endParaRPr lang="es-ES_tradnl" sz="2000" dirty="0"/>
          </a:p>
          <a:p>
            <a:r>
              <a:rPr lang="es-ES" sz="2000" dirty="0" smtClean="0"/>
              <a:t>Donald </a:t>
            </a:r>
            <a:r>
              <a:rPr lang="es-ES" sz="2000" dirty="0" err="1"/>
              <a:t>Trump</a:t>
            </a:r>
            <a:r>
              <a:rPr lang="es-ES" sz="2000" dirty="0" smtClean="0"/>
              <a:t>?</a:t>
            </a:r>
          </a:p>
          <a:p>
            <a:r>
              <a:rPr lang="es-ES" sz="2000" dirty="0" smtClean="0"/>
              <a:t>Et </a:t>
            </a:r>
            <a:r>
              <a:rPr lang="es-ES" sz="2000" dirty="0" err="1" smtClean="0"/>
              <a:t>toi</a:t>
            </a:r>
            <a:r>
              <a:rPr lang="es-ES" sz="2000" dirty="0" smtClean="0"/>
              <a:t>?</a:t>
            </a:r>
            <a:endParaRPr lang="es-ES_tradnl" sz="2000" dirty="0"/>
          </a:p>
          <a:p>
            <a:pPr marL="0" indent="0">
              <a:buNone/>
            </a:pPr>
            <a:endParaRPr lang="es-ES" sz="2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s-ES" sz="2000" dirty="0"/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193963" y="399301"/>
            <a:ext cx="6514408" cy="10306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 smtClean="0"/>
              <a:t>EMPLOYABILITÉ</a:t>
            </a:r>
            <a:endParaRPr lang="es-ES" dirty="0"/>
          </a:p>
        </p:txBody>
      </p:sp>
      <p:pic>
        <p:nvPicPr>
          <p:cNvPr id="6" name="Picture 2" descr="http://e-val.uae.ma/images/e-val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616" y="314542"/>
            <a:ext cx="2687320" cy="1200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n 7" descr="File:L'analyse des écarts dans un &lt;strong&gt;positionnement&lt;/strong&gt; de marque ..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618" y="3012362"/>
            <a:ext cx="3796422" cy="31646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887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2635135"/>
            <a:ext cx="10515600" cy="35418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000" b="1" dirty="0" smtClean="0">
                <a:solidFill>
                  <a:srgbClr val="FF0000"/>
                </a:solidFill>
              </a:rPr>
              <a:t>Marque </a:t>
            </a:r>
            <a:r>
              <a:rPr lang="es-ES" sz="2000" b="1" dirty="0" err="1" smtClean="0">
                <a:solidFill>
                  <a:srgbClr val="FF0000"/>
                </a:solidFill>
              </a:rPr>
              <a:t>personnelle</a:t>
            </a:r>
            <a:endParaRPr lang="es-ES" sz="20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s-ES" sz="2000" dirty="0"/>
          </a:p>
          <a:p>
            <a:pPr marL="0" indent="0">
              <a:buNone/>
            </a:pPr>
            <a:r>
              <a:rPr lang="es-ES" sz="2000" b="1" dirty="0" err="1" smtClean="0"/>
              <a:t>Aspects</a:t>
            </a:r>
            <a:r>
              <a:rPr lang="es-ES" sz="2000" b="1" dirty="0" smtClean="0"/>
              <a:t> </a:t>
            </a:r>
            <a:r>
              <a:rPr lang="es-ES" sz="2000" b="1" dirty="0" err="1" smtClean="0"/>
              <a:t>clés</a:t>
            </a:r>
            <a:r>
              <a:rPr lang="es-ES" sz="2000" b="1" dirty="0" smtClean="0"/>
              <a:t>:</a:t>
            </a:r>
          </a:p>
          <a:p>
            <a:pPr marL="0" indent="0">
              <a:buNone/>
            </a:pPr>
            <a:endParaRPr lang="es-ES" sz="2000" dirty="0" smtClean="0"/>
          </a:p>
          <a:p>
            <a:pPr lvl="1"/>
            <a:r>
              <a:rPr lang="fr-FR" sz="1600" b="1" dirty="0"/>
              <a:t>Qui suis-je? Où suis-je? </a:t>
            </a:r>
            <a:r>
              <a:rPr lang="fr-FR" sz="1600" b="1" dirty="0" smtClean="0"/>
              <a:t>(recherche)</a:t>
            </a:r>
          </a:p>
          <a:p>
            <a:pPr lvl="1"/>
            <a:r>
              <a:rPr lang="fr-FR" sz="1600" b="1" dirty="0" smtClean="0"/>
              <a:t>Où </a:t>
            </a:r>
            <a:r>
              <a:rPr lang="fr-FR" sz="1600" b="1" dirty="0"/>
              <a:t>est-ce que je veux aller? </a:t>
            </a:r>
            <a:r>
              <a:rPr lang="fr-FR" sz="1600" b="1" dirty="0" smtClean="0"/>
              <a:t>(Objectifs</a:t>
            </a:r>
            <a:r>
              <a:rPr lang="fr-FR" sz="1600" b="1" dirty="0"/>
              <a:t>)</a:t>
            </a:r>
            <a:endParaRPr lang="fr-FR" sz="1600" b="1" dirty="0" smtClean="0"/>
          </a:p>
          <a:p>
            <a:pPr lvl="1"/>
            <a:r>
              <a:rPr lang="fr-FR" sz="1600" b="1" dirty="0" smtClean="0"/>
              <a:t>Comment </a:t>
            </a:r>
            <a:r>
              <a:rPr lang="fr-FR" sz="1600" b="1" dirty="0"/>
              <a:t>vais-je l'obtenir? </a:t>
            </a:r>
            <a:r>
              <a:rPr lang="fr-FR" sz="1600" b="1" dirty="0" smtClean="0"/>
              <a:t>(Action)</a:t>
            </a:r>
            <a:endParaRPr lang="es-ES" sz="1600" b="1" dirty="0"/>
          </a:p>
          <a:p>
            <a:pPr marL="0" indent="0">
              <a:buNone/>
            </a:pPr>
            <a:endParaRPr lang="es-ES" sz="2000" dirty="0"/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193963" y="399301"/>
            <a:ext cx="6514408" cy="10306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 smtClean="0"/>
              <a:t>EMPLOYABILITÉ</a:t>
            </a:r>
            <a:endParaRPr lang="es-ES" dirty="0"/>
          </a:p>
        </p:txBody>
      </p:sp>
      <p:pic>
        <p:nvPicPr>
          <p:cNvPr id="6" name="Picture 2" descr="http://e-val.uae.ma/images/e-val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616" y="314542"/>
            <a:ext cx="2687320" cy="1200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 descr="La dominancia asimétrica o efecto señuelo ...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8371" y="3458095"/>
            <a:ext cx="4369722" cy="21848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3395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14252" y="3283526"/>
            <a:ext cx="10515600" cy="32010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000" dirty="0">
                <a:solidFill>
                  <a:srgbClr val="FF0000"/>
                </a:solidFill>
              </a:rPr>
              <a:t>Qui suis-je?</a:t>
            </a:r>
            <a:r>
              <a:rPr lang="fr-FR" sz="2000" dirty="0"/>
              <a:t/>
            </a:r>
            <a:br>
              <a:rPr lang="fr-FR" sz="2000" dirty="0"/>
            </a:br>
            <a:r>
              <a:rPr lang="fr-FR" sz="2000" dirty="0"/>
              <a:t>• Forces et faiblesses.</a:t>
            </a:r>
            <a:br>
              <a:rPr lang="fr-FR" sz="2000" dirty="0"/>
            </a:br>
            <a:r>
              <a:rPr lang="fr-FR" sz="2000" dirty="0"/>
              <a:t>• Comment je </a:t>
            </a:r>
            <a:r>
              <a:rPr lang="fr-FR" sz="2000" dirty="0" smtClean="0"/>
              <a:t>diffère / </a:t>
            </a:r>
            <a:r>
              <a:rPr lang="fr-FR" sz="2000" dirty="0"/>
              <a:t>Valeur</a:t>
            </a:r>
            <a:br>
              <a:rPr lang="fr-FR" sz="2000" dirty="0"/>
            </a:br>
            <a:r>
              <a:rPr lang="fr-FR" sz="2000" dirty="0">
                <a:solidFill>
                  <a:srgbClr val="FF0000"/>
                </a:solidFill>
              </a:rPr>
              <a:t/>
            </a:r>
            <a:br>
              <a:rPr lang="fr-FR" sz="2000" dirty="0">
                <a:solidFill>
                  <a:srgbClr val="FF0000"/>
                </a:solidFill>
              </a:rPr>
            </a:br>
            <a:r>
              <a:rPr lang="fr-FR" sz="2000" dirty="0">
                <a:solidFill>
                  <a:srgbClr val="FF0000"/>
                </a:solidFill>
              </a:rPr>
              <a:t>Où suis-je?</a:t>
            </a:r>
            <a:br>
              <a:rPr lang="fr-FR" sz="2000" dirty="0">
                <a:solidFill>
                  <a:srgbClr val="FF0000"/>
                </a:solidFill>
              </a:rPr>
            </a:br>
            <a:r>
              <a:rPr lang="fr-FR" sz="2000" dirty="0"/>
              <a:t>• Quels sont mes espaces personnels / professionnels?</a:t>
            </a:r>
            <a:br>
              <a:rPr lang="fr-FR" sz="2000" dirty="0"/>
            </a:br>
            <a:r>
              <a:rPr lang="fr-FR" sz="2000" dirty="0"/>
              <a:t>- Présence sur </a:t>
            </a:r>
            <a:r>
              <a:rPr lang="fr-FR" sz="2000" dirty="0" smtClean="0"/>
              <a:t>internet.</a:t>
            </a:r>
          </a:p>
          <a:p>
            <a:pPr marL="457200" lvl="1" indent="0">
              <a:buNone/>
            </a:pPr>
            <a:r>
              <a:rPr lang="fr-FR" sz="1800" dirty="0" smtClean="0"/>
              <a:t>RRSS </a:t>
            </a:r>
            <a:r>
              <a:rPr lang="fr-FR" sz="1800" dirty="0" smtClean="0"/>
              <a:t>Personnelles</a:t>
            </a:r>
            <a:r>
              <a:rPr lang="fr-FR" sz="1800" dirty="0" smtClean="0"/>
              <a:t>?</a:t>
            </a:r>
            <a:r>
              <a:rPr lang="fr-FR" sz="1800" dirty="0"/>
              <a:t>: FB, </a:t>
            </a:r>
            <a:r>
              <a:rPr lang="fr-FR" sz="1800" dirty="0" err="1"/>
              <a:t>tw</a:t>
            </a:r>
            <a:r>
              <a:rPr lang="fr-FR" sz="1800" dirty="0"/>
              <a:t>, </a:t>
            </a:r>
            <a:r>
              <a:rPr lang="fr-FR" sz="1800" dirty="0" err="1"/>
              <a:t>instagram</a:t>
            </a:r>
            <a:r>
              <a:rPr lang="fr-FR" sz="1800" dirty="0"/>
              <a:t> ...</a:t>
            </a:r>
            <a:br>
              <a:rPr lang="fr-FR" sz="1800" dirty="0"/>
            </a:br>
            <a:r>
              <a:rPr lang="fr-FR" sz="1800" dirty="0" smtClean="0"/>
              <a:t>RRSS professionnels? </a:t>
            </a:r>
            <a:r>
              <a:rPr lang="fr-FR" sz="1800" dirty="0" err="1"/>
              <a:t>Linkedin</a:t>
            </a:r>
            <a:r>
              <a:rPr lang="fr-FR" sz="1800" dirty="0"/>
              <a:t>, </a:t>
            </a:r>
            <a:r>
              <a:rPr lang="fr-FR" sz="1800" dirty="0" err="1"/>
              <a:t>viadeo</a:t>
            </a:r>
            <a:r>
              <a:rPr lang="fr-FR" sz="1800" dirty="0"/>
              <a:t>, </a:t>
            </a:r>
            <a:r>
              <a:rPr lang="fr-FR" sz="1800" dirty="0" err="1"/>
              <a:t>tw</a:t>
            </a:r>
            <a:r>
              <a:rPr lang="fr-FR" sz="1800" dirty="0"/>
              <a:t>, </a:t>
            </a:r>
            <a:r>
              <a:rPr lang="fr-FR" sz="1800" dirty="0" err="1"/>
              <a:t>fb</a:t>
            </a:r>
            <a:r>
              <a:rPr lang="fr-FR" sz="1800" dirty="0"/>
              <a:t> ...</a:t>
            </a:r>
            <a:endParaRPr lang="es-ES" sz="1800" dirty="0"/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193963" y="399301"/>
            <a:ext cx="6514408" cy="10306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 smtClean="0"/>
              <a:t>EMPLOYABILITÉ</a:t>
            </a:r>
            <a:endParaRPr lang="es-ES" dirty="0"/>
          </a:p>
        </p:txBody>
      </p:sp>
      <p:pic>
        <p:nvPicPr>
          <p:cNvPr id="6" name="Picture 2" descr="http://e-val.uae.ma/images/e-val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616" y="314542"/>
            <a:ext cx="2687320" cy="1200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n 1" descr="Fitxer:SWOT ca.svg - Viquipèdia, l'enciclopèdia lliur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126" y="2319250"/>
            <a:ext cx="5555384" cy="43244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7618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4048297"/>
            <a:ext cx="10515600" cy="21286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000" dirty="0">
                <a:solidFill>
                  <a:srgbClr val="FF0000"/>
                </a:solidFill>
              </a:rPr>
              <a:t>Où est-ce que je veux aller</a:t>
            </a:r>
            <a:r>
              <a:rPr lang="fr-FR" sz="2000" dirty="0" smtClean="0">
                <a:solidFill>
                  <a:srgbClr val="FF0000"/>
                </a:solidFill>
              </a:rPr>
              <a:t>?</a:t>
            </a:r>
          </a:p>
          <a:p>
            <a:pPr marL="0" indent="0">
              <a:buNone/>
            </a:pPr>
            <a:r>
              <a:rPr lang="fr-FR" sz="2000" dirty="0"/>
              <a:t/>
            </a:r>
            <a:br>
              <a:rPr lang="fr-FR" sz="2000" dirty="0"/>
            </a:br>
            <a:r>
              <a:rPr lang="fr-FR" sz="2000" dirty="0" smtClean="0"/>
              <a:t>Positionnement professionnel</a:t>
            </a:r>
            <a:r>
              <a:rPr lang="fr-FR" sz="2000" dirty="0"/>
              <a:t/>
            </a:r>
            <a:br>
              <a:rPr lang="fr-FR" sz="2000" dirty="0"/>
            </a:br>
            <a:r>
              <a:rPr lang="fr-FR" sz="2000" dirty="0"/>
              <a:t>Quelle est ma valeur et le </a:t>
            </a:r>
            <a:r>
              <a:rPr lang="fr-FR" sz="2000" dirty="0" smtClean="0"/>
              <a:t>communiquer.</a:t>
            </a:r>
            <a:r>
              <a:rPr lang="fr-FR" sz="2000" dirty="0"/>
              <a:t/>
            </a:r>
            <a:br>
              <a:rPr lang="fr-FR" sz="2000" dirty="0"/>
            </a:br>
            <a:r>
              <a:rPr lang="fr-FR" sz="2000" dirty="0"/>
              <a:t>Raisons de croire</a:t>
            </a:r>
            <a:endParaRPr lang="es-ES" sz="2000" dirty="0"/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193963" y="399301"/>
            <a:ext cx="6514408" cy="10306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 smtClean="0"/>
              <a:t>EMPLOYABILITÉ</a:t>
            </a:r>
            <a:endParaRPr lang="es-ES" dirty="0"/>
          </a:p>
        </p:txBody>
      </p:sp>
      <p:pic>
        <p:nvPicPr>
          <p:cNvPr id="6" name="Picture 2" descr="http://e-val.uae.ma/images/e-val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616" y="314542"/>
            <a:ext cx="2687320" cy="1200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n 1" descr="Concetto Piramidale: I segni del &quot;&lt;strong&gt;Destino&lt;/strong&gt;&quot;..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540" y="3882043"/>
            <a:ext cx="4374380" cy="200925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0015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3549535"/>
            <a:ext cx="10515600" cy="262742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FF0000"/>
                </a:solidFill>
              </a:rPr>
              <a:t>Comment vais-je l'obtenir?</a:t>
            </a:r>
            <a:r>
              <a:rPr lang="fr-FR" dirty="0"/>
              <a:t/>
            </a:r>
            <a:br>
              <a:rPr lang="fr-FR" dirty="0"/>
            </a:br>
            <a:endParaRPr lang="fr-FR" dirty="0" smtClean="0"/>
          </a:p>
          <a:p>
            <a:pPr marL="0" indent="0">
              <a:buNone/>
            </a:pPr>
            <a:r>
              <a:rPr lang="fr-FR" dirty="0" smtClean="0"/>
              <a:t>Action</a:t>
            </a:r>
            <a:r>
              <a:rPr lang="fr-FR" dirty="0"/>
              <a:t/>
            </a:r>
            <a:br>
              <a:rPr lang="fr-FR" dirty="0"/>
            </a:br>
            <a:endParaRPr lang="fr-FR" dirty="0" smtClean="0"/>
          </a:p>
          <a:p>
            <a:pPr marL="0" indent="0">
              <a:buNone/>
            </a:pPr>
            <a:r>
              <a:rPr lang="fr-FR" dirty="0" smtClean="0"/>
              <a:t>Sommes-nous </a:t>
            </a:r>
            <a:r>
              <a:rPr lang="fr-FR" dirty="0"/>
              <a:t>comme ils nous </a:t>
            </a:r>
            <a:r>
              <a:rPr lang="fr-FR" dirty="0" smtClean="0"/>
              <a:t>voient?</a:t>
            </a:r>
            <a:endParaRPr lang="es-ES" dirty="0"/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193963" y="399301"/>
            <a:ext cx="6514408" cy="10306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 smtClean="0"/>
              <a:t>EMPLOYABILITÉ</a:t>
            </a:r>
            <a:endParaRPr lang="es-ES" dirty="0"/>
          </a:p>
        </p:txBody>
      </p:sp>
      <p:pic>
        <p:nvPicPr>
          <p:cNvPr id="6" name="Picture 2" descr="http://e-val.uae.ma/images/e-val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616" y="314542"/>
            <a:ext cx="2687320" cy="1200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n 1" descr="Pista y partitura de &quot;My way&quot; - &quot;A mi &lt;strong&gt;manera&lt;/strong&gt;&quot; de Frank ..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3702" y="3153815"/>
            <a:ext cx="3715828" cy="30231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1254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/>
          <p:cNvGraphicFramePr/>
          <p:nvPr>
            <p:extLst>
              <p:ext uri="{D42A27DB-BD31-4B8C-83A1-F6EECF244321}">
                <p14:modId xmlns="" xmlns:p14="http://schemas.microsoft.com/office/powerpoint/2010/main" val="3604009953"/>
              </p:ext>
            </p:extLst>
          </p:nvPr>
        </p:nvGraphicFramePr>
        <p:xfrm>
          <a:off x="2095500" y="2127251"/>
          <a:ext cx="6969125" cy="4519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ítulo 1"/>
          <p:cNvSpPr txBox="1">
            <a:spLocks/>
          </p:cNvSpPr>
          <p:nvPr/>
        </p:nvSpPr>
        <p:spPr>
          <a:xfrm>
            <a:off x="193963" y="399301"/>
            <a:ext cx="6514408" cy="10306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 smtClean="0"/>
              <a:t>EMPLOYABILITÉ</a:t>
            </a:r>
            <a:endParaRPr lang="es-ES" dirty="0"/>
          </a:p>
        </p:txBody>
      </p:sp>
      <p:pic>
        <p:nvPicPr>
          <p:cNvPr id="7" name="Picture 2" descr="http://e-val.uae.ma/images/e-val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616" y="314542"/>
            <a:ext cx="2687320" cy="1200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8883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81150" y="1986743"/>
            <a:ext cx="5370022" cy="3695008"/>
          </a:xfrm>
        </p:spPr>
        <p:txBody>
          <a:bodyPr/>
          <a:lstStyle/>
          <a:p>
            <a:pPr algn="l"/>
            <a:r>
              <a:rPr lang="es-ES" b="1" dirty="0" smtClean="0">
                <a:solidFill>
                  <a:srgbClr val="FF0000"/>
                </a:solidFill>
              </a:rPr>
              <a:t>Concept</a:t>
            </a:r>
          </a:p>
          <a:p>
            <a:pPr algn="l"/>
            <a:endParaRPr lang="es-ES" b="1" dirty="0">
              <a:solidFill>
                <a:srgbClr val="FF0000"/>
              </a:solidFill>
            </a:endParaRPr>
          </a:p>
          <a:p>
            <a:pPr algn="l"/>
            <a:endParaRPr lang="es-ES" b="1" dirty="0" smtClean="0">
              <a:solidFill>
                <a:srgbClr val="FF0000"/>
              </a:solidFill>
            </a:endParaRPr>
          </a:p>
          <a:p>
            <a:pPr lvl="1" algn="l"/>
            <a:r>
              <a:rPr lang="es-ES" dirty="0" err="1" smtClean="0"/>
              <a:t>Première</a:t>
            </a:r>
            <a:r>
              <a:rPr lang="es-ES" dirty="0" smtClean="0"/>
              <a:t> </a:t>
            </a:r>
            <a:r>
              <a:rPr lang="es-ES" dirty="0" err="1" smtClean="0"/>
              <a:t>approximation</a:t>
            </a:r>
            <a:r>
              <a:rPr lang="es-ES" dirty="0" smtClean="0"/>
              <a:t>: </a:t>
            </a:r>
          </a:p>
          <a:p>
            <a:pPr lvl="1" algn="l"/>
            <a:r>
              <a:rPr lang="es-ES" dirty="0"/>
              <a:t>	</a:t>
            </a:r>
            <a:r>
              <a:rPr lang="es-ES" dirty="0" err="1" smtClean="0"/>
              <a:t>circonstance</a:t>
            </a:r>
            <a:r>
              <a:rPr lang="es-ES" dirty="0" smtClean="0"/>
              <a:t> </a:t>
            </a:r>
            <a:r>
              <a:rPr lang="es-ES" dirty="0" err="1" smtClean="0"/>
              <a:t>d´être</a:t>
            </a:r>
            <a:r>
              <a:rPr lang="es-ES" dirty="0" smtClean="0"/>
              <a:t> </a:t>
            </a:r>
            <a:r>
              <a:rPr lang="es-ES" dirty="0" err="1" smtClean="0"/>
              <a:t>employable</a:t>
            </a:r>
            <a:endParaRPr lang="es-ES" dirty="0" smtClean="0"/>
          </a:p>
          <a:p>
            <a:pPr algn="l"/>
            <a:endParaRPr lang="es-ES" dirty="0"/>
          </a:p>
        </p:txBody>
      </p:sp>
      <p:sp>
        <p:nvSpPr>
          <p:cNvPr id="6" name="Título 1"/>
          <p:cNvSpPr>
            <a:spLocks noGrp="1"/>
          </p:cNvSpPr>
          <p:nvPr>
            <p:ph type="ctrTitle"/>
          </p:nvPr>
        </p:nvSpPr>
        <p:spPr>
          <a:xfrm>
            <a:off x="193963" y="399301"/>
            <a:ext cx="6514408" cy="1030633"/>
          </a:xfrm>
        </p:spPr>
        <p:txBody>
          <a:bodyPr/>
          <a:lstStyle/>
          <a:p>
            <a:r>
              <a:rPr lang="es-ES" dirty="0" smtClean="0"/>
              <a:t>EMPLOYABILITÉ</a:t>
            </a:r>
            <a:endParaRPr lang="es-ES" dirty="0"/>
          </a:p>
        </p:txBody>
      </p:sp>
      <p:pic>
        <p:nvPicPr>
          <p:cNvPr id="7" name="Picture 2" descr="http://e-val.uae.ma/images/e-val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616" y="314542"/>
            <a:ext cx="2687320" cy="1200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n 1" descr="Illustration gratuite: Boutiques, Partenariat, Coopération ..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276" y="2269374"/>
            <a:ext cx="3757353" cy="375735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0597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22069" y="3072534"/>
            <a:ext cx="5753793" cy="330332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sz="2000" dirty="0">
                <a:solidFill>
                  <a:srgbClr val="FF0000"/>
                </a:solidFill>
              </a:rPr>
              <a:t>Éléments de </a:t>
            </a:r>
            <a:r>
              <a:rPr lang="fr-FR" sz="2000" dirty="0" smtClean="0">
                <a:solidFill>
                  <a:srgbClr val="FF0000"/>
                </a:solidFill>
              </a:rPr>
              <a:t>communication</a:t>
            </a:r>
          </a:p>
          <a:p>
            <a:pPr marL="0" indent="0">
              <a:buNone/>
            </a:pPr>
            <a:r>
              <a:rPr lang="fr-FR" sz="2000" dirty="0"/>
              <a:t/>
            </a:r>
            <a:br>
              <a:rPr lang="fr-FR" sz="2000" dirty="0"/>
            </a:br>
            <a:r>
              <a:rPr lang="fr-FR" sz="2000" dirty="0"/>
              <a:t>1) L'apparence physique.</a:t>
            </a:r>
            <a:br>
              <a:rPr lang="fr-FR" sz="2000" dirty="0"/>
            </a:br>
            <a:r>
              <a:rPr lang="fr-FR" sz="2000" dirty="0"/>
              <a:t>2) Communication non verbale.</a:t>
            </a:r>
            <a:br>
              <a:rPr lang="fr-FR" sz="2000" dirty="0"/>
            </a:br>
            <a:r>
              <a:rPr lang="fr-FR" sz="2000" dirty="0"/>
              <a:t>3) Communication verbale.</a:t>
            </a:r>
            <a:br>
              <a:rPr lang="fr-FR" sz="2000" dirty="0"/>
            </a:br>
            <a:r>
              <a:rPr lang="fr-FR" sz="2000" dirty="0"/>
              <a:t>4) Vos contacts. Réseautage</a:t>
            </a:r>
            <a:br>
              <a:rPr lang="fr-FR" sz="2000" dirty="0"/>
            </a:br>
            <a:r>
              <a:rPr lang="fr-FR" sz="2000" dirty="0"/>
              <a:t>5) Présence dans RRSS, blogs, etc. </a:t>
            </a:r>
            <a:r>
              <a:rPr lang="fr-FR" sz="2000" dirty="0" smtClean="0"/>
              <a:t>Faites </a:t>
            </a:r>
            <a:r>
              <a:rPr lang="fr-FR" sz="2000" dirty="0"/>
              <a:t>attention! Tout le monde vous voit, </a:t>
            </a:r>
            <a:r>
              <a:rPr lang="fr-FR" sz="2000" dirty="0" smtClean="0"/>
              <a:t>même ceux qui sont susceptibles de vous </a:t>
            </a:r>
            <a:r>
              <a:rPr lang="fr-FR" sz="2000" dirty="0"/>
              <a:t>embaucher. </a:t>
            </a:r>
            <a:endParaRPr lang="fr-FR" sz="2000" dirty="0" smtClean="0"/>
          </a:p>
          <a:p>
            <a:pPr marL="0" indent="0">
              <a:buNone/>
            </a:pPr>
            <a:endParaRPr lang="fr-FR" sz="2000" dirty="0" smtClean="0"/>
          </a:p>
          <a:p>
            <a:pPr marL="0" indent="0">
              <a:buNone/>
            </a:pPr>
            <a:r>
              <a:rPr lang="fr-FR" sz="2000" dirty="0" smtClean="0"/>
              <a:t>Contribuez à montrer </a:t>
            </a:r>
            <a:r>
              <a:rPr lang="fr-FR" sz="2000" dirty="0"/>
              <a:t>votre valeur</a:t>
            </a:r>
            <a:endParaRPr lang="es-ES" sz="2000" dirty="0"/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193963" y="399301"/>
            <a:ext cx="6514408" cy="10306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 smtClean="0"/>
              <a:t>EMPLOYABILITÉ</a:t>
            </a:r>
            <a:endParaRPr lang="es-ES" dirty="0"/>
          </a:p>
        </p:txBody>
      </p:sp>
      <p:pic>
        <p:nvPicPr>
          <p:cNvPr id="6" name="Picture 2" descr="http://e-val.uae.ma/images/e-val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616" y="314542"/>
            <a:ext cx="2687320" cy="1200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n 1" descr="Un &lt;strong&gt;réseau&lt;/strong&gt; social d’entreprise, pour que faire ? | Le Blog ..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057" y="3383278"/>
            <a:ext cx="4168249" cy="25462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0005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llustration gratuite: Emploi, &lt;strong&gt;Travail&lt;/strong&gt;, Homme D'Affaires ...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288" y="3460242"/>
            <a:ext cx="5102921" cy="1695658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93963" y="399301"/>
            <a:ext cx="6514408" cy="1030633"/>
          </a:xfrm>
        </p:spPr>
        <p:txBody>
          <a:bodyPr/>
          <a:lstStyle/>
          <a:p>
            <a:r>
              <a:rPr lang="es-ES" dirty="0" smtClean="0"/>
              <a:t>EMPLOYABILITÉ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16182" y="2518757"/>
            <a:ext cx="5558443" cy="3162993"/>
          </a:xfrm>
        </p:spPr>
        <p:txBody>
          <a:bodyPr/>
          <a:lstStyle/>
          <a:p>
            <a:pPr algn="l"/>
            <a:r>
              <a:rPr lang="es-ES" b="1" dirty="0" smtClean="0"/>
              <a:t>Concept</a:t>
            </a:r>
          </a:p>
          <a:p>
            <a:pPr algn="l"/>
            <a:endParaRPr lang="es-ES" b="1" dirty="0" smtClean="0"/>
          </a:p>
          <a:p>
            <a:pPr algn="l"/>
            <a:r>
              <a:rPr lang="es-ES" b="1" dirty="0" smtClean="0"/>
              <a:t>e-val.uae.ma</a:t>
            </a:r>
          </a:p>
          <a:p>
            <a:pPr algn="l"/>
            <a:endParaRPr lang="es-ES" b="1" dirty="0" smtClean="0"/>
          </a:p>
          <a:p>
            <a:pPr algn="l"/>
            <a:r>
              <a:rPr lang="es-ES" b="1" dirty="0" err="1" smtClean="0"/>
              <a:t>Importance</a:t>
            </a:r>
            <a:endParaRPr lang="es-ES" b="1" dirty="0" smtClean="0"/>
          </a:p>
          <a:p>
            <a:pPr algn="l"/>
            <a:r>
              <a:rPr lang="es-ES" b="1" dirty="0" err="1" smtClean="0"/>
              <a:t>L´employabilité</a:t>
            </a:r>
            <a:r>
              <a:rPr lang="es-ES" b="1" dirty="0" smtClean="0"/>
              <a:t> </a:t>
            </a:r>
            <a:r>
              <a:rPr lang="es-ES" b="1" dirty="0" smtClean="0"/>
              <a:t>et </a:t>
            </a:r>
            <a:r>
              <a:rPr lang="es-ES" b="1" dirty="0" err="1" smtClean="0"/>
              <a:t>l´image</a:t>
            </a:r>
            <a:r>
              <a:rPr lang="es-ES" b="1" dirty="0" smtClean="0"/>
              <a:t> </a:t>
            </a:r>
            <a:r>
              <a:rPr lang="es-ES" b="1" dirty="0" err="1"/>
              <a:t>personnelle</a:t>
            </a:r>
            <a:r>
              <a:rPr lang="es-ES" b="1" dirty="0" smtClean="0"/>
              <a:t>.</a:t>
            </a:r>
            <a:endParaRPr lang="es-ES" b="1" dirty="0"/>
          </a:p>
        </p:txBody>
      </p:sp>
      <p:pic>
        <p:nvPicPr>
          <p:cNvPr id="1026" name="Picture 2" descr="http://e-val.uae.ma/images/e-val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616" y="314542"/>
            <a:ext cx="2687320" cy="1200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ítulo 1"/>
          <p:cNvSpPr txBox="1">
            <a:spLocks/>
          </p:cNvSpPr>
          <p:nvPr/>
        </p:nvSpPr>
        <p:spPr>
          <a:xfrm>
            <a:off x="9875520" y="6068292"/>
            <a:ext cx="1870134" cy="5763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b="1" dirty="0" smtClean="0"/>
              <a:t>Sánchez, José. </a:t>
            </a:r>
          </a:p>
          <a:p>
            <a:r>
              <a:rPr lang="en-US" sz="1400" b="1" dirty="0" smtClean="0"/>
              <a:t> Serrano, César.</a:t>
            </a:r>
            <a:endParaRPr lang="es-ES" sz="1400" b="1" dirty="0"/>
          </a:p>
        </p:txBody>
      </p:sp>
    </p:spTree>
    <p:extLst>
      <p:ext uri="{BB962C8B-B14F-4D97-AF65-F5344CB8AC3E}">
        <p14:creationId xmlns="" xmlns:p14="http://schemas.microsoft.com/office/powerpoint/2010/main" val="36182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16183" y="2518757"/>
            <a:ext cx="4627418" cy="3557847"/>
          </a:xfrm>
        </p:spPr>
        <p:txBody>
          <a:bodyPr>
            <a:normAutofit lnSpcReduction="10000"/>
          </a:bodyPr>
          <a:lstStyle/>
          <a:p>
            <a:pPr algn="l"/>
            <a:r>
              <a:rPr lang="es-ES" b="1" dirty="0" smtClean="0">
                <a:solidFill>
                  <a:srgbClr val="FF0000"/>
                </a:solidFill>
              </a:rPr>
              <a:t>Concept</a:t>
            </a:r>
          </a:p>
          <a:p>
            <a:pPr algn="l"/>
            <a:endParaRPr lang="fr-FR" dirty="0" smtClean="0"/>
          </a:p>
          <a:p>
            <a:pPr algn="l"/>
            <a:endParaRPr lang="fr-FR" dirty="0"/>
          </a:p>
          <a:p>
            <a:pPr algn="l"/>
            <a:r>
              <a:rPr lang="fr-FR" dirty="0" smtClean="0"/>
              <a:t>approche institutionnelle : </a:t>
            </a:r>
          </a:p>
          <a:p>
            <a:pPr lvl="1" algn="just"/>
            <a:r>
              <a:rPr lang="fr-FR" dirty="0" smtClean="0"/>
              <a:t>l’employabilité est la </a:t>
            </a:r>
            <a:r>
              <a:rPr lang="fr-FR" u="sng" dirty="0" smtClean="0"/>
              <a:t>possession</a:t>
            </a:r>
            <a:r>
              <a:rPr lang="fr-FR" dirty="0" smtClean="0"/>
              <a:t> par un </a:t>
            </a:r>
            <a:r>
              <a:rPr lang="fr-FR" dirty="0" smtClean="0"/>
              <a:t>individu </a:t>
            </a:r>
            <a:r>
              <a:rPr lang="fr-FR" dirty="0" smtClean="0"/>
              <a:t>des </a:t>
            </a:r>
            <a:r>
              <a:rPr lang="fr-FR" b="1" dirty="0" smtClean="0">
                <a:solidFill>
                  <a:srgbClr val="FF0000"/>
                </a:solidFill>
              </a:rPr>
              <a:t>qualités</a:t>
            </a:r>
            <a:r>
              <a:rPr lang="fr-FR" dirty="0" smtClean="0"/>
              <a:t> et </a:t>
            </a:r>
            <a:r>
              <a:rPr lang="fr-FR" b="1" dirty="0" smtClean="0">
                <a:solidFill>
                  <a:srgbClr val="FF0000"/>
                </a:solidFill>
              </a:rPr>
              <a:t>compétences</a:t>
            </a:r>
            <a:r>
              <a:rPr lang="fr-FR" dirty="0" smtClean="0"/>
              <a:t> requises pour </a:t>
            </a:r>
            <a:r>
              <a:rPr lang="fr-FR" dirty="0" smtClean="0"/>
              <a:t>répondre à l’évolution des besoins des </a:t>
            </a:r>
            <a:r>
              <a:rPr lang="fr-FR" dirty="0" smtClean="0"/>
              <a:t>employés </a:t>
            </a:r>
            <a:r>
              <a:rPr lang="fr-FR" dirty="0" smtClean="0"/>
              <a:t>et clients et ainsi </a:t>
            </a:r>
            <a:r>
              <a:rPr lang="fr-FR" dirty="0" smtClean="0"/>
              <a:t>aider </a:t>
            </a:r>
            <a:r>
              <a:rPr lang="fr-FR" dirty="0" smtClean="0"/>
              <a:t>pour réaliser ses aspirations et </a:t>
            </a:r>
            <a:r>
              <a:rPr lang="fr-FR" dirty="0" smtClean="0"/>
              <a:t>potentiel </a:t>
            </a:r>
            <a:r>
              <a:rPr lang="fr-FR" dirty="0" smtClean="0"/>
              <a:t>en </a:t>
            </a:r>
            <a:r>
              <a:rPr lang="fr-FR" dirty="0" smtClean="0"/>
              <a:t>travaillant </a:t>
            </a:r>
            <a:r>
              <a:rPr lang="fr-FR" dirty="0" smtClean="0"/>
              <a:t>(CBI, 1999, p. 1) </a:t>
            </a:r>
            <a:endParaRPr lang="es-ES" dirty="0" smtClean="0"/>
          </a:p>
          <a:p>
            <a:pPr algn="l"/>
            <a:endParaRPr lang="es-ES" dirty="0"/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8248261" y="6344815"/>
            <a:ext cx="3860613" cy="44945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200" b="1" dirty="0" smtClean="0"/>
              <a:t>CBI (CONFEDERATION OF BRITISH INDUSTRY) (1999): Making Employability Work: An Agenda for Action. London: CBI.</a:t>
            </a:r>
            <a:endParaRPr lang="es-ES" sz="1200" b="1" dirty="0"/>
          </a:p>
        </p:txBody>
      </p:sp>
      <p:sp>
        <p:nvSpPr>
          <p:cNvPr id="5" name="Título 1"/>
          <p:cNvSpPr>
            <a:spLocks noGrp="1"/>
          </p:cNvSpPr>
          <p:nvPr>
            <p:ph type="ctrTitle"/>
          </p:nvPr>
        </p:nvSpPr>
        <p:spPr>
          <a:xfrm>
            <a:off x="193963" y="399301"/>
            <a:ext cx="6514408" cy="1030633"/>
          </a:xfrm>
        </p:spPr>
        <p:txBody>
          <a:bodyPr/>
          <a:lstStyle/>
          <a:p>
            <a:r>
              <a:rPr lang="es-ES" dirty="0" smtClean="0"/>
              <a:t>EMPLOYABILITÉ</a:t>
            </a:r>
            <a:endParaRPr lang="es-ES" dirty="0"/>
          </a:p>
        </p:txBody>
      </p:sp>
      <p:pic>
        <p:nvPicPr>
          <p:cNvPr id="6" name="Picture 2" descr="http://e-val.uae.ma/images/e-val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616" y="314542"/>
            <a:ext cx="2687320" cy="1200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n 1" descr="Mise en situation : chercher un &lt;strong&gt;travail&lt;/strong&gt; en Franc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590" y="3530754"/>
            <a:ext cx="4148051" cy="272930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74537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UQAM | Service des Bibliothèques | &lt;strong&gt;Travail&lt;/strong&gt; social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320" y="3624348"/>
            <a:ext cx="5404501" cy="2876205"/>
          </a:xfrm>
          <a:prstGeom prst="rect">
            <a:avLst/>
          </a:prstGeom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16183" y="2518757"/>
            <a:ext cx="4461162" cy="3981796"/>
          </a:xfrm>
        </p:spPr>
        <p:txBody>
          <a:bodyPr>
            <a:normAutofit/>
          </a:bodyPr>
          <a:lstStyle/>
          <a:p>
            <a:pPr algn="l"/>
            <a:r>
              <a:rPr lang="es-ES" b="1" dirty="0" smtClean="0">
                <a:solidFill>
                  <a:srgbClr val="FF0000"/>
                </a:solidFill>
              </a:rPr>
              <a:t>Concept</a:t>
            </a:r>
          </a:p>
          <a:p>
            <a:pPr algn="l"/>
            <a:endParaRPr lang="fr-FR" dirty="0" smtClean="0"/>
          </a:p>
          <a:p>
            <a:pPr algn="l"/>
            <a:endParaRPr lang="fr-FR" dirty="0"/>
          </a:p>
          <a:p>
            <a:pPr algn="l"/>
            <a:r>
              <a:rPr lang="fr-FR" dirty="0" smtClean="0"/>
              <a:t>approche finaliste :</a:t>
            </a:r>
          </a:p>
          <a:p>
            <a:pPr lvl="1" algn="just"/>
            <a:r>
              <a:rPr lang="fr-FR" dirty="0" smtClean="0"/>
              <a:t>L’employabilité </a:t>
            </a:r>
            <a:r>
              <a:rPr lang="fr-FR" dirty="0"/>
              <a:t>vise à développer les </a:t>
            </a:r>
            <a:r>
              <a:rPr lang="fr-FR" b="1" dirty="0">
                <a:solidFill>
                  <a:srgbClr val="FF0000"/>
                </a:solidFill>
              </a:rPr>
              <a:t>compétences</a:t>
            </a:r>
            <a:r>
              <a:rPr lang="fr-FR" dirty="0"/>
              <a:t>, les </a:t>
            </a:r>
            <a:r>
              <a:rPr lang="fr-FR" b="1" dirty="0">
                <a:solidFill>
                  <a:srgbClr val="FF0000"/>
                </a:solidFill>
              </a:rPr>
              <a:t>connaissances</a:t>
            </a:r>
            <a:r>
              <a:rPr lang="fr-FR" dirty="0"/>
              <a:t>, les </a:t>
            </a:r>
            <a:r>
              <a:rPr lang="fr-FR" b="1" dirty="0" smtClean="0">
                <a:solidFill>
                  <a:srgbClr val="FF0000"/>
                </a:solidFill>
              </a:rPr>
              <a:t>technologie</a:t>
            </a:r>
            <a:r>
              <a:rPr lang="fr-FR" dirty="0" smtClean="0"/>
              <a:t> et </a:t>
            </a:r>
            <a:r>
              <a:rPr lang="fr-FR" b="1" dirty="0">
                <a:solidFill>
                  <a:srgbClr val="FF0000"/>
                </a:solidFill>
              </a:rPr>
              <a:t>adaptabilité</a:t>
            </a:r>
            <a:r>
              <a:rPr lang="fr-FR" dirty="0"/>
              <a:t> pour permettre aux potentiels travailleurs entrer et continuer à travailler à cause de leur vie professionnelle (HM Treasury, 1997, p. 1). </a:t>
            </a:r>
            <a:endParaRPr lang="es-ES" dirty="0" smtClean="0"/>
          </a:p>
          <a:p>
            <a:pPr algn="l"/>
            <a:endParaRPr lang="es-ES" dirty="0"/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8129847" y="6217921"/>
            <a:ext cx="3979027" cy="5763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1200" b="1" dirty="0" smtClean="0"/>
              <a:t>HM </a:t>
            </a:r>
            <a:r>
              <a:rPr lang="en-US" sz="1200" b="1" dirty="0"/>
              <a:t>TREASURY (1997) Treasury Press </a:t>
            </a:r>
            <a:r>
              <a:rPr lang="en-US" sz="1200" b="1" dirty="0" smtClean="0"/>
              <a:t>Release 122/97</a:t>
            </a:r>
            <a:r>
              <a:rPr lang="en-US" sz="1200" b="1" dirty="0"/>
              <a:t>, 13th October: Gordon Brown </a:t>
            </a:r>
            <a:r>
              <a:rPr lang="en-US" sz="1200" b="1" dirty="0" smtClean="0"/>
              <a:t>unveils UK </a:t>
            </a:r>
            <a:r>
              <a:rPr lang="en-US" sz="1200" b="1" dirty="0"/>
              <a:t>Employment Action Plan. London: </a:t>
            </a:r>
            <a:r>
              <a:rPr lang="en-US" sz="1200" b="1" dirty="0" smtClean="0"/>
              <a:t>HM Treasury.</a:t>
            </a:r>
            <a:endParaRPr lang="es-ES" sz="1200" b="1" dirty="0"/>
          </a:p>
        </p:txBody>
      </p:sp>
      <p:sp>
        <p:nvSpPr>
          <p:cNvPr id="5" name="Título 1"/>
          <p:cNvSpPr>
            <a:spLocks noGrp="1"/>
          </p:cNvSpPr>
          <p:nvPr>
            <p:ph type="ctrTitle"/>
          </p:nvPr>
        </p:nvSpPr>
        <p:spPr>
          <a:xfrm>
            <a:off x="193963" y="399301"/>
            <a:ext cx="6514408" cy="1030633"/>
          </a:xfrm>
        </p:spPr>
        <p:txBody>
          <a:bodyPr/>
          <a:lstStyle/>
          <a:p>
            <a:r>
              <a:rPr lang="es-ES" dirty="0" smtClean="0"/>
              <a:t>EMPLOYABILITÉ</a:t>
            </a:r>
            <a:endParaRPr lang="es-ES" dirty="0"/>
          </a:p>
        </p:txBody>
      </p:sp>
      <p:pic>
        <p:nvPicPr>
          <p:cNvPr id="6" name="Picture 2" descr="http://e-val.uae.ma/images/e-val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616" y="314542"/>
            <a:ext cx="2687320" cy="1200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0666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LANS de &lt;strong&gt;TRAVAIL&lt;/strong&gt; différenciés CE1 • ReCreatisse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993" y="3574472"/>
            <a:ext cx="4641253" cy="3008099"/>
          </a:xfrm>
          <a:prstGeom prst="rect">
            <a:avLst/>
          </a:prstGeom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767543" y="2510444"/>
            <a:ext cx="4627418" cy="3890356"/>
          </a:xfrm>
        </p:spPr>
        <p:txBody>
          <a:bodyPr>
            <a:normAutofit/>
          </a:bodyPr>
          <a:lstStyle/>
          <a:p>
            <a:pPr algn="l"/>
            <a:r>
              <a:rPr lang="es-ES" b="1" dirty="0" smtClean="0">
                <a:solidFill>
                  <a:srgbClr val="FF0000"/>
                </a:solidFill>
              </a:rPr>
              <a:t>Concept</a:t>
            </a:r>
          </a:p>
          <a:p>
            <a:pPr algn="l"/>
            <a:endParaRPr lang="fr-FR" dirty="0" smtClean="0"/>
          </a:p>
          <a:p>
            <a:pPr algn="l"/>
            <a:endParaRPr lang="fr-FR" dirty="0" smtClean="0"/>
          </a:p>
          <a:p>
            <a:pPr algn="l"/>
            <a:r>
              <a:rPr lang="fr-FR" dirty="0" smtClean="0"/>
              <a:t>approche contextuelle : </a:t>
            </a:r>
          </a:p>
          <a:p>
            <a:pPr lvl="1" algn="just"/>
            <a:r>
              <a:rPr lang="fr-FR" dirty="0" smtClean="0"/>
              <a:t>L’employabilité est la </a:t>
            </a:r>
            <a:r>
              <a:rPr lang="fr-FR" b="1" dirty="0" smtClean="0">
                <a:solidFill>
                  <a:srgbClr val="FF0000"/>
                </a:solidFill>
              </a:rPr>
              <a:t>capacité</a:t>
            </a:r>
            <a:r>
              <a:rPr lang="fr-FR" dirty="0" smtClean="0"/>
              <a:t> relative d’un individu d’obtenir un emploi intéressant compte tenu de l’interaction de la </a:t>
            </a:r>
            <a:r>
              <a:rPr lang="fr-FR" u="sng" dirty="0" smtClean="0"/>
              <a:t>situation personnelle</a:t>
            </a:r>
            <a:r>
              <a:rPr lang="fr-FR" dirty="0" smtClean="0"/>
              <a:t> et le </a:t>
            </a:r>
            <a:r>
              <a:rPr lang="fr-FR" u="sng" dirty="0" smtClean="0"/>
              <a:t>marché du travail </a:t>
            </a:r>
            <a:r>
              <a:rPr lang="fr-FR" dirty="0" smtClean="0"/>
              <a:t>(Canadian Labour Force Development Board, 1994, p. viii)</a:t>
            </a:r>
            <a:endParaRPr lang="es-ES" dirty="0"/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7531331" y="6168045"/>
            <a:ext cx="4577543" cy="62622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1200" b="1" dirty="0" smtClean="0"/>
              <a:t>CANADIAN </a:t>
            </a:r>
            <a:r>
              <a:rPr lang="en-US" sz="1200" b="1" dirty="0"/>
              <a:t>LABOUR FORCE DEVELOPMENT </a:t>
            </a:r>
            <a:r>
              <a:rPr lang="en-US" sz="1200" b="1" dirty="0" smtClean="0"/>
              <a:t>BOARD (</a:t>
            </a:r>
            <a:r>
              <a:rPr lang="en-US" sz="1200" b="1" dirty="0"/>
              <a:t>1994) Putting the pieces together: towards </a:t>
            </a:r>
            <a:r>
              <a:rPr lang="en-US" sz="1200" b="1" dirty="0" smtClean="0"/>
              <a:t>a coherent </a:t>
            </a:r>
            <a:r>
              <a:rPr lang="en-US" sz="1200" b="1" dirty="0"/>
              <a:t>transition system for Canada’s </a:t>
            </a:r>
            <a:r>
              <a:rPr lang="en-US" sz="1200" b="1" dirty="0" err="1" smtClean="0"/>
              <a:t>labour</a:t>
            </a:r>
            <a:r>
              <a:rPr lang="en-US" sz="1200" b="1" dirty="0" smtClean="0"/>
              <a:t> force</a:t>
            </a:r>
            <a:r>
              <a:rPr lang="en-US" sz="1200" b="1" dirty="0"/>
              <a:t>. Ottawa: Canadian </a:t>
            </a:r>
            <a:r>
              <a:rPr lang="en-US" sz="1200" b="1" dirty="0" err="1"/>
              <a:t>Labour</a:t>
            </a:r>
            <a:r>
              <a:rPr lang="en-US" sz="1200" b="1" dirty="0"/>
              <a:t> Force </a:t>
            </a:r>
            <a:r>
              <a:rPr lang="en-US" sz="1200" b="1" dirty="0" smtClean="0"/>
              <a:t>Development Board</a:t>
            </a:r>
            <a:r>
              <a:rPr lang="en-US" sz="1200" b="1" dirty="0"/>
              <a:t>.</a:t>
            </a:r>
            <a:endParaRPr lang="es-ES" sz="1200" b="1" dirty="0"/>
          </a:p>
        </p:txBody>
      </p:sp>
      <p:sp>
        <p:nvSpPr>
          <p:cNvPr id="5" name="Título 1"/>
          <p:cNvSpPr>
            <a:spLocks noGrp="1"/>
          </p:cNvSpPr>
          <p:nvPr>
            <p:ph type="ctrTitle"/>
          </p:nvPr>
        </p:nvSpPr>
        <p:spPr>
          <a:xfrm>
            <a:off x="193963" y="399301"/>
            <a:ext cx="6514408" cy="1030633"/>
          </a:xfrm>
        </p:spPr>
        <p:txBody>
          <a:bodyPr/>
          <a:lstStyle/>
          <a:p>
            <a:r>
              <a:rPr lang="es-ES" dirty="0" smtClean="0"/>
              <a:t>EMPLOYABILITÉ</a:t>
            </a:r>
            <a:endParaRPr lang="es-ES" dirty="0"/>
          </a:p>
        </p:txBody>
      </p:sp>
      <p:pic>
        <p:nvPicPr>
          <p:cNvPr id="6" name="Picture 2" descr="http://e-val.uae.ma/images/e-val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616" y="314542"/>
            <a:ext cx="2687320" cy="1200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3671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16183" y="2518757"/>
            <a:ext cx="4627418" cy="3873730"/>
          </a:xfrm>
        </p:spPr>
        <p:txBody>
          <a:bodyPr>
            <a:normAutofit/>
          </a:bodyPr>
          <a:lstStyle/>
          <a:p>
            <a:pPr algn="l"/>
            <a:r>
              <a:rPr lang="es-ES" b="1" dirty="0" smtClean="0">
                <a:solidFill>
                  <a:srgbClr val="FF0000"/>
                </a:solidFill>
              </a:rPr>
              <a:t>Concept</a:t>
            </a:r>
          </a:p>
          <a:p>
            <a:pPr algn="l"/>
            <a:endParaRPr lang="fr-FR" dirty="0" smtClean="0"/>
          </a:p>
          <a:p>
            <a:pPr algn="l"/>
            <a:endParaRPr lang="fr-FR" dirty="0"/>
          </a:p>
          <a:p>
            <a:pPr algn="l"/>
            <a:r>
              <a:rPr lang="fr-FR" dirty="0" smtClean="0"/>
              <a:t>approche pragmatique : </a:t>
            </a:r>
          </a:p>
          <a:p>
            <a:pPr lvl="1" algn="just"/>
            <a:r>
              <a:rPr lang="fr-FR" dirty="0"/>
              <a:t>L’employabilité </a:t>
            </a:r>
            <a:r>
              <a:rPr lang="fr-FR" dirty="0" smtClean="0"/>
              <a:t>est </a:t>
            </a:r>
            <a:r>
              <a:rPr lang="fr-FR" dirty="0"/>
              <a:t>la </a:t>
            </a:r>
            <a:r>
              <a:rPr lang="fr-FR" dirty="0">
                <a:solidFill>
                  <a:srgbClr val="FF0000"/>
                </a:solidFill>
              </a:rPr>
              <a:t>capacité</a:t>
            </a:r>
            <a:r>
              <a:rPr lang="fr-FR" dirty="0"/>
              <a:t> de se </a:t>
            </a:r>
            <a:r>
              <a:rPr lang="fr-FR" u="sng" dirty="0"/>
              <a:t>déplacer</a:t>
            </a:r>
            <a:r>
              <a:rPr lang="fr-FR" dirty="0"/>
              <a:t> fait au sein des marchés du travail et de </a:t>
            </a:r>
            <a:r>
              <a:rPr lang="fr-FR" dirty="0" smtClean="0"/>
              <a:t>realiser sa potential </a:t>
            </a:r>
            <a:r>
              <a:rPr lang="fr-FR" dirty="0"/>
              <a:t>par durable et accessible emploi (DHFETE, 2002, p. 7).</a:t>
            </a:r>
            <a:endParaRPr lang="es-ES" dirty="0"/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7531331" y="6168045"/>
            <a:ext cx="4577543" cy="62622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1200" b="1" dirty="0" smtClean="0"/>
              <a:t>DHFETE </a:t>
            </a:r>
            <a:r>
              <a:rPr lang="en-US" sz="1200" b="1" dirty="0"/>
              <a:t>(DEPARTMENT OF HIGHER AND </a:t>
            </a:r>
            <a:r>
              <a:rPr lang="en-US" sz="1200" b="1" dirty="0" smtClean="0"/>
              <a:t>FURTHER EDUCATION</a:t>
            </a:r>
            <a:r>
              <a:rPr lang="en-US" sz="1200" b="1" dirty="0"/>
              <a:t>, TRAINING AND EMPLOYMENT</a:t>
            </a:r>
            <a:r>
              <a:rPr lang="en-US" sz="1200" b="1" dirty="0" smtClean="0"/>
              <a:t>) (</a:t>
            </a:r>
            <a:r>
              <a:rPr lang="en-US" sz="1200" b="1" dirty="0"/>
              <a:t>2002) Report of the Taskforce on </a:t>
            </a:r>
            <a:r>
              <a:rPr lang="en-US" sz="1200" b="1" dirty="0" smtClean="0"/>
              <a:t>Employability and </a:t>
            </a:r>
            <a:r>
              <a:rPr lang="en-US" sz="1200" b="1" dirty="0"/>
              <a:t>Long-term Unemployment. Belfast: DHFETE. </a:t>
            </a:r>
            <a:endParaRPr lang="es-ES" sz="1200" b="1" dirty="0"/>
          </a:p>
        </p:txBody>
      </p:sp>
      <p:sp>
        <p:nvSpPr>
          <p:cNvPr id="5" name="Título 1"/>
          <p:cNvSpPr>
            <a:spLocks noGrp="1"/>
          </p:cNvSpPr>
          <p:nvPr>
            <p:ph type="ctrTitle"/>
          </p:nvPr>
        </p:nvSpPr>
        <p:spPr>
          <a:xfrm>
            <a:off x="193963" y="399301"/>
            <a:ext cx="6514408" cy="1030633"/>
          </a:xfrm>
        </p:spPr>
        <p:txBody>
          <a:bodyPr/>
          <a:lstStyle/>
          <a:p>
            <a:r>
              <a:rPr lang="es-ES" dirty="0" smtClean="0"/>
              <a:t>EMPLOYABILITÉ</a:t>
            </a:r>
            <a:endParaRPr lang="es-ES" dirty="0"/>
          </a:p>
        </p:txBody>
      </p:sp>
      <p:pic>
        <p:nvPicPr>
          <p:cNvPr id="6" name="Picture 2" descr="http://e-val.uae.ma/images/e-val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616" y="314542"/>
            <a:ext cx="2687320" cy="1200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n 1" descr="Couverture facebook &lt;strong&gt;travail&lt;/strong&gt; ~ Photo et image couverture ..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2153" y="3485997"/>
            <a:ext cx="4164676" cy="22913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7910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249680" y="2069870"/>
            <a:ext cx="4835235" cy="3499658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es-ES" b="1" dirty="0" smtClean="0">
                <a:solidFill>
                  <a:srgbClr val="FF0000"/>
                </a:solidFill>
              </a:rPr>
              <a:t>Concept </a:t>
            </a:r>
          </a:p>
          <a:p>
            <a:pPr algn="l"/>
            <a:r>
              <a:rPr lang="fr-FR" dirty="0" smtClean="0"/>
              <a:t>approche pour un </a:t>
            </a:r>
            <a:r>
              <a:rPr lang="fr-FR" dirty="0" smtClean="0"/>
              <a:t>modèle: </a:t>
            </a:r>
            <a:endParaRPr lang="fr-FR" dirty="0" smtClean="0"/>
          </a:p>
          <a:p>
            <a:pPr lvl="1" algn="just"/>
            <a:r>
              <a:rPr lang="fr-FR" dirty="0"/>
              <a:t>Pour l’individu, l’employabilité </a:t>
            </a:r>
            <a:r>
              <a:rPr lang="fr-FR" dirty="0" smtClean="0"/>
              <a:t>dépend:</a:t>
            </a:r>
          </a:p>
          <a:p>
            <a:pPr lvl="1" algn="just"/>
            <a:endParaRPr lang="fr-FR" dirty="0" smtClean="0"/>
          </a:p>
          <a:p>
            <a:pPr marL="1200150" lvl="2" indent="-285750" algn="just">
              <a:buClr>
                <a:srgbClr val="7030A0"/>
              </a:buClr>
              <a:buSzPct val="133000"/>
              <a:buFont typeface="Wingdings" panose="05000000000000000000" pitchFamily="2" charset="2"/>
              <a:buChar char="v"/>
            </a:pPr>
            <a:r>
              <a:rPr lang="fr-FR" dirty="0" smtClean="0"/>
              <a:t>Des </a:t>
            </a:r>
            <a:r>
              <a:rPr lang="fr-FR" dirty="0" smtClean="0"/>
              <a:t>connaissances </a:t>
            </a:r>
            <a:r>
              <a:rPr lang="fr-FR" dirty="0"/>
              <a:t>qu’ils possèdent et leurs attitudes ; </a:t>
            </a:r>
            <a:endParaRPr lang="fr-FR" dirty="0" smtClean="0"/>
          </a:p>
          <a:p>
            <a:pPr marL="1200150" lvl="2" indent="-285750" algn="just">
              <a:buClr>
                <a:srgbClr val="7030A0"/>
              </a:buClr>
              <a:buSzPct val="133000"/>
              <a:buFont typeface="Wingdings" panose="05000000000000000000" pitchFamily="2" charset="2"/>
              <a:buChar char="v"/>
            </a:pPr>
            <a:endParaRPr lang="fr-FR" dirty="0" smtClean="0"/>
          </a:p>
          <a:p>
            <a:pPr marL="1200150" lvl="2" indent="-285750" algn="just">
              <a:buClr>
                <a:srgbClr val="7030A0"/>
              </a:buClr>
              <a:buSzPct val="133000"/>
              <a:buFont typeface="Wingdings" panose="05000000000000000000" pitchFamily="2" charset="2"/>
              <a:buChar char="v"/>
            </a:pPr>
            <a:r>
              <a:rPr lang="fr-FR" dirty="0" smtClean="0"/>
              <a:t>les </a:t>
            </a:r>
            <a:r>
              <a:rPr lang="fr-FR" dirty="0"/>
              <a:t>attributs de manière personnelles sont présentés </a:t>
            </a:r>
            <a:r>
              <a:rPr lang="fr-FR" dirty="0" smtClean="0"/>
              <a:t> sur </a:t>
            </a:r>
            <a:r>
              <a:rPr lang="fr-FR" dirty="0"/>
              <a:t>le marché du travail </a:t>
            </a:r>
            <a:r>
              <a:rPr lang="fr-FR" dirty="0" smtClean="0"/>
              <a:t>;</a:t>
            </a:r>
          </a:p>
          <a:p>
            <a:pPr marL="1200150" lvl="2" indent="-285750" algn="just">
              <a:buClr>
                <a:srgbClr val="7030A0"/>
              </a:buClr>
              <a:buSzPct val="133000"/>
              <a:buFont typeface="Wingdings" panose="05000000000000000000" pitchFamily="2" charset="2"/>
              <a:buChar char="v"/>
            </a:pPr>
            <a:endParaRPr lang="fr-FR" dirty="0" smtClean="0"/>
          </a:p>
          <a:p>
            <a:pPr marL="1200150" lvl="2" indent="-285750" algn="just">
              <a:buClr>
                <a:srgbClr val="7030A0"/>
              </a:buClr>
              <a:buSzPct val="133000"/>
              <a:buFont typeface="Wingdings" panose="05000000000000000000" pitchFamily="2" charset="2"/>
              <a:buChar char="v"/>
            </a:pPr>
            <a:r>
              <a:rPr lang="fr-FR" dirty="0" smtClean="0"/>
              <a:t>le </a:t>
            </a:r>
            <a:r>
              <a:rPr lang="fr-FR" dirty="0"/>
              <a:t>contexte social et environnemental dans lequel le travail est </a:t>
            </a:r>
            <a:r>
              <a:rPr lang="fr-FR" dirty="0" smtClean="0"/>
              <a:t>demandé ; </a:t>
            </a:r>
            <a:endParaRPr lang="fr-FR" dirty="0" smtClean="0"/>
          </a:p>
          <a:p>
            <a:pPr marL="1200150" lvl="2" indent="-285750" algn="just">
              <a:buClr>
                <a:srgbClr val="7030A0"/>
              </a:buClr>
              <a:buSzPct val="133000"/>
              <a:buFont typeface="Wingdings" panose="05000000000000000000" pitchFamily="2" charset="2"/>
              <a:buChar char="v"/>
            </a:pPr>
            <a:endParaRPr lang="fr-FR" dirty="0" smtClean="0"/>
          </a:p>
          <a:p>
            <a:pPr marL="1200150" lvl="2" indent="-285750" algn="just">
              <a:buClr>
                <a:srgbClr val="7030A0"/>
              </a:buClr>
              <a:buSzPct val="133000"/>
              <a:buFont typeface="Wingdings" panose="05000000000000000000" pitchFamily="2" charset="2"/>
              <a:buChar char="v"/>
            </a:pPr>
            <a:r>
              <a:rPr lang="fr-FR" dirty="0" smtClean="0"/>
              <a:t>et </a:t>
            </a:r>
            <a:r>
              <a:rPr lang="fr-FR" dirty="0"/>
              <a:t>le contexte économique dans lequel le travail est demandé </a:t>
            </a:r>
            <a:endParaRPr lang="fr-FR" dirty="0" smtClean="0"/>
          </a:p>
          <a:p>
            <a:pPr lvl="2" algn="just"/>
            <a:endParaRPr lang="fr-FR" dirty="0"/>
          </a:p>
          <a:p>
            <a:pPr lvl="2" algn="r"/>
            <a:r>
              <a:rPr lang="fr-FR" dirty="0" smtClean="0"/>
              <a:t>(</a:t>
            </a:r>
            <a:r>
              <a:rPr lang="fr-FR" dirty="0"/>
              <a:t>DHFETE, 2002, p. 7).</a:t>
            </a:r>
            <a:endParaRPr lang="fr-FR" dirty="0" smtClean="0"/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7531331" y="6168045"/>
            <a:ext cx="4577543" cy="62622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1200" b="1" dirty="0" smtClean="0"/>
              <a:t>DHFETE </a:t>
            </a:r>
            <a:r>
              <a:rPr lang="en-US" sz="1200" b="1" dirty="0"/>
              <a:t>(DEPARTMENT OF HIGHER AND </a:t>
            </a:r>
            <a:r>
              <a:rPr lang="en-US" sz="1200" b="1" dirty="0" smtClean="0"/>
              <a:t>FURTHER EDUCATION</a:t>
            </a:r>
            <a:r>
              <a:rPr lang="en-US" sz="1200" b="1" dirty="0"/>
              <a:t>, TRAINING AND EMPLOYMENT</a:t>
            </a:r>
            <a:r>
              <a:rPr lang="en-US" sz="1200" b="1" dirty="0" smtClean="0"/>
              <a:t>) (</a:t>
            </a:r>
            <a:r>
              <a:rPr lang="en-US" sz="1200" b="1" dirty="0"/>
              <a:t>2002) Report of the Taskforce on </a:t>
            </a:r>
            <a:r>
              <a:rPr lang="en-US" sz="1200" b="1" dirty="0" smtClean="0"/>
              <a:t>Employability and </a:t>
            </a:r>
            <a:r>
              <a:rPr lang="en-US" sz="1200" b="1" dirty="0"/>
              <a:t>Long-term Unemployment. Belfast: DHFETE. </a:t>
            </a:r>
            <a:endParaRPr lang="es-ES" sz="1200" b="1" dirty="0"/>
          </a:p>
        </p:txBody>
      </p:sp>
      <p:sp>
        <p:nvSpPr>
          <p:cNvPr id="5" name="Título 1"/>
          <p:cNvSpPr>
            <a:spLocks noGrp="1"/>
          </p:cNvSpPr>
          <p:nvPr>
            <p:ph type="ctrTitle"/>
          </p:nvPr>
        </p:nvSpPr>
        <p:spPr>
          <a:xfrm>
            <a:off x="193963" y="399301"/>
            <a:ext cx="6514408" cy="1030633"/>
          </a:xfrm>
        </p:spPr>
        <p:txBody>
          <a:bodyPr/>
          <a:lstStyle/>
          <a:p>
            <a:r>
              <a:rPr lang="es-ES" dirty="0" smtClean="0"/>
              <a:t>EMPLOYABILITÉ</a:t>
            </a:r>
            <a:endParaRPr lang="es-ES" dirty="0"/>
          </a:p>
        </p:txBody>
      </p:sp>
      <p:pic>
        <p:nvPicPr>
          <p:cNvPr id="6" name="Picture 2" descr="http://e-val.uae.ma/images/e-val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616" y="314542"/>
            <a:ext cx="2687320" cy="1200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4391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16182" y="2967644"/>
            <a:ext cx="4885113" cy="2714106"/>
          </a:xfrm>
        </p:spPr>
        <p:txBody>
          <a:bodyPr/>
          <a:lstStyle/>
          <a:p>
            <a:pPr algn="l"/>
            <a:r>
              <a:rPr lang="es-ES" dirty="0" smtClean="0"/>
              <a:t>Concept</a:t>
            </a:r>
          </a:p>
          <a:p>
            <a:pPr algn="l"/>
            <a:r>
              <a:rPr lang="es-ES" b="1" dirty="0" err="1" smtClean="0">
                <a:solidFill>
                  <a:srgbClr val="FF0000"/>
                </a:solidFill>
              </a:rPr>
              <a:t>Importance</a:t>
            </a:r>
            <a:endParaRPr lang="es-ES" b="1" dirty="0" smtClean="0">
              <a:solidFill>
                <a:srgbClr val="FF0000"/>
              </a:solidFill>
            </a:endParaRPr>
          </a:p>
          <a:p>
            <a:pPr algn="l"/>
            <a:r>
              <a:rPr lang="es-ES" dirty="0" err="1" smtClean="0"/>
              <a:t>L´employabilité</a:t>
            </a:r>
            <a:r>
              <a:rPr lang="es-ES" dirty="0" smtClean="0"/>
              <a:t> </a:t>
            </a:r>
            <a:r>
              <a:rPr lang="es-ES" dirty="0" smtClean="0"/>
              <a:t>et </a:t>
            </a:r>
            <a:r>
              <a:rPr lang="es-ES" dirty="0" err="1" smtClean="0"/>
              <a:t>l´image</a:t>
            </a:r>
            <a:r>
              <a:rPr lang="es-ES" dirty="0" smtClean="0"/>
              <a:t> </a:t>
            </a:r>
            <a:r>
              <a:rPr lang="es-ES" dirty="0" err="1"/>
              <a:t>personnelle</a:t>
            </a:r>
            <a:r>
              <a:rPr lang="es-ES" dirty="0" smtClean="0"/>
              <a:t>.</a:t>
            </a:r>
            <a:endParaRPr lang="es-ES" dirty="0"/>
          </a:p>
        </p:txBody>
      </p:sp>
      <p:sp>
        <p:nvSpPr>
          <p:cNvPr id="4" name="Título 1"/>
          <p:cNvSpPr>
            <a:spLocks noGrp="1"/>
          </p:cNvSpPr>
          <p:nvPr>
            <p:ph type="ctrTitle"/>
          </p:nvPr>
        </p:nvSpPr>
        <p:spPr>
          <a:xfrm>
            <a:off x="193963" y="399301"/>
            <a:ext cx="6514408" cy="1030633"/>
          </a:xfrm>
        </p:spPr>
        <p:txBody>
          <a:bodyPr/>
          <a:lstStyle/>
          <a:p>
            <a:r>
              <a:rPr lang="es-ES" dirty="0" smtClean="0"/>
              <a:t>EMPLOYABILITÉ</a:t>
            </a:r>
            <a:endParaRPr lang="es-ES" dirty="0"/>
          </a:p>
        </p:txBody>
      </p:sp>
      <p:pic>
        <p:nvPicPr>
          <p:cNvPr id="5" name="Picture 2" descr="http://e-val.uae.ma/images/e-val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616" y="314542"/>
            <a:ext cx="2687320" cy="1200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 descr="Como Hacer un &lt;strong&gt;Esquema&lt;/strong&gt; en Word Sin Pillarte los Dedos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617" y="2728653"/>
            <a:ext cx="3178233" cy="19832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3706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16182" y="2518757"/>
            <a:ext cx="4610793" cy="3162993"/>
          </a:xfrm>
        </p:spPr>
        <p:txBody>
          <a:bodyPr/>
          <a:lstStyle/>
          <a:p>
            <a:pPr algn="l"/>
            <a:r>
              <a:rPr lang="es-ES" b="1" dirty="0" err="1" smtClean="0">
                <a:solidFill>
                  <a:srgbClr val="FF0000"/>
                </a:solidFill>
              </a:rPr>
              <a:t>Importance</a:t>
            </a:r>
            <a:endParaRPr lang="es-ES" b="1" dirty="0" smtClean="0">
              <a:solidFill>
                <a:srgbClr val="FF0000"/>
              </a:solidFill>
            </a:endParaRPr>
          </a:p>
          <a:p>
            <a:pPr lvl="1" algn="just"/>
            <a:r>
              <a:rPr lang="fr-FR" dirty="0" smtClean="0"/>
              <a:t>Tous les pays doivent examiner, repenser </a:t>
            </a:r>
            <a:r>
              <a:rPr lang="fr-FR" dirty="0" smtClean="0"/>
              <a:t>leur </a:t>
            </a:r>
            <a:r>
              <a:rPr lang="fr-FR" dirty="0" smtClean="0"/>
              <a:t>éducation, politiques du marché du travail prisées professionnelle à l’école de la carlingue pour travailler la transition et à giveyoung les gens... une longueur d’avance dans la vie (UNITED NATIONS, 2001, p. 4).</a:t>
            </a:r>
            <a:endParaRPr lang="es-ES" dirty="0"/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8416211" y="6186196"/>
            <a:ext cx="3692663" cy="60807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1200" b="1" dirty="0" smtClean="0"/>
              <a:t>UNITED NATIONS (2001): Recommendations of the High Level Panel of the Youth Employment Network. New York: United Nations.</a:t>
            </a:r>
            <a:endParaRPr lang="es-ES" sz="1200" b="1" dirty="0"/>
          </a:p>
        </p:txBody>
      </p:sp>
      <p:sp>
        <p:nvSpPr>
          <p:cNvPr id="5" name="Título 1"/>
          <p:cNvSpPr>
            <a:spLocks noGrp="1"/>
          </p:cNvSpPr>
          <p:nvPr>
            <p:ph type="ctrTitle"/>
          </p:nvPr>
        </p:nvSpPr>
        <p:spPr>
          <a:xfrm>
            <a:off x="193963" y="399301"/>
            <a:ext cx="6514408" cy="1030633"/>
          </a:xfrm>
        </p:spPr>
        <p:txBody>
          <a:bodyPr/>
          <a:lstStyle/>
          <a:p>
            <a:r>
              <a:rPr lang="es-ES" dirty="0" smtClean="0"/>
              <a:t>EMPLOYABILITÉ</a:t>
            </a:r>
            <a:endParaRPr lang="es-ES" dirty="0"/>
          </a:p>
        </p:txBody>
      </p:sp>
      <p:pic>
        <p:nvPicPr>
          <p:cNvPr id="6" name="Picture 2" descr="http://e-val.uae.ma/images/e-val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616" y="314542"/>
            <a:ext cx="2687320" cy="1200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n 1" descr="ID and Other Reflections: &lt;strong&gt;Importance&lt;/strong&gt; of Questions in the ..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4523" y="2518757"/>
            <a:ext cx="2857500" cy="28479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7320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831</TotalTime>
  <Words>476</Words>
  <Application>Microsoft Office PowerPoint</Application>
  <PresentationFormat>Personnalisé</PresentationFormat>
  <Paragraphs>129</Paragraphs>
  <Slides>21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2" baseType="lpstr">
      <vt:lpstr>Tema de Office</vt:lpstr>
      <vt:lpstr>EMPLOYABILITÉ</vt:lpstr>
      <vt:lpstr>EMPLOYABILITÉ</vt:lpstr>
      <vt:lpstr>EMPLOYABILITÉ</vt:lpstr>
      <vt:lpstr>EMPLOYABILITÉ</vt:lpstr>
      <vt:lpstr>EMPLOYABILITÉ</vt:lpstr>
      <vt:lpstr>EMPLOYABILITÉ</vt:lpstr>
      <vt:lpstr>EMPLOYABILITÉ</vt:lpstr>
      <vt:lpstr>EMPLOYABILITÉ</vt:lpstr>
      <vt:lpstr>EMPLOYABILITÉ</vt:lpstr>
      <vt:lpstr>EMPLOYABILITÉ</vt:lpstr>
      <vt:lpstr>EMPLOYABILITÉ</vt:lpstr>
      <vt:lpstr>EMPLOYABILITÉ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EMPLOYABILITÉ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EMPLOIBILITÉ</dc:title>
  <dc:creator>jose sanchez perez</dc:creator>
  <cp:lastModifiedBy>USER</cp:lastModifiedBy>
  <cp:revision>30</cp:revision>
  <dcterms:created xsi:type="dcterms:W3CDTF">2017-10-30T11:50:07Z</dcterms:created>
  <dcterms:modified xsi:type="dcterms:W3CDTF">2018-03-12T10:48:53Z</dcterms:modified>
</cp:coreProperties>
</file>